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8"/>
  </p:notesMasterIdLst>
  <p:sldIdLst>
    <p:sldId id="260" r:id="rId2"/>
    <p:sldId id="267" r:id="rId3"/>
    <p:sldId id="265" r:id="rId4"/>
    <p:sldId id="268" r:id="rId5"/>
    <p:sldId id="276" r:id="rId6"/>
    <p:sldId id="270" r:id="rId7"/>
    <p:sldId id="278" r:id="rId8"/>
    <p:sldId id="273" r:id="rId9"/>
    <p:sldId id="274" r:id="rId10"/>
    <p:sldId id="269" r:id="rId11"/>
    <p:sldId id="263" r:id="rId12"/>
    <p:sldId id="262" r:id="rId13"/>
    <p:sldId id="264" r:id="rId14"/>
    <p:sldId id="275" r:id="rId15"/>
    <p:sldId id="271" r:id="rId16"/>
    <p:sldId id="272" r:id="rId17"/>
  </p:sldIdLst>
  <p:sldSz cx="9144000" cy="6858000" type="screen4x3"/>
  <p:notesSz cx="6888163" cy="100187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9933"/>
    <a:srgbClr val="FF6600"/>
    <a:srgbClr val="FFFFCC"/>
    <a:srgbClr val="FF3399"/>
    <a:srgbClr val="FFFFFF"/>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p:cViewPr varScale="1">
        <p:scale>
          <a:sx n="114" d="100"/>
          <a:sy n="114" d="100"/>
        </p:scale>
        <p:origin x="1386" y="14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4871" cy="500536"/>
          </a:xfrm>
          <a:prstGeom prst="rect">
            <a:avLst/>
          </a:prstGeom>
        </p:spPr>
        <p:txBody>
          <a:bodyPr vert="horz" lIns="91998" tIns="45999" rIns="91998" bIns="45999" rtlCol="0"/>
          <a:lstStyle>
            <a:lvl1pPr algn="l">
              <a:defRPr sz="1200"/>
            </a:lvl1pPr>
          </a:lstStyle>
          <a:p>
            <a:endParaRPr lang="en-AU"/>
          </a:p>
        </p:txBody>
      </p:sp>
      <p:sp>
        <p:nvSpPr>
          <p:cNvPr id="3" name="Date Placeholder 2"/>
          <p:cNvSpPr>
            <a:spLocks noGrp="1"/>
          </p:cNvSpPr>
          <p:nvPr>
            <p:ph type="dt" idx="1"/>
          </p:nvPr>
        </p:nvSpPr>
        <p:spPr>
          <a:xfrm>
            <a:off x="3901698" y="0"/>
            <a:ext cx="2984871" cy="500536"/>
          </a:xfrm>
          <a:prstGeom prst="rect">
            <a:avLst/>
          </a:prstGeom>
        </p:spPr>
        <p:txBody>
          <a:bodyPr vert="horz" lIns="91998" tIns="45999" rIns="91998" bIns="45999" rtlCol="0"/>
          <a:lstStyle>
            <a:lvl1pPr algn="r">
              <a:defRPr sz="1200"/>
            </a:lvl1pPr>
          </a:lstStyle>
          <a:p>
            <a:fld id="{0704C31F-1865-4B1F-8771-1F8DD3723F0D}" type="datetimeFigureOut">
              <a:rPr lang="en-AU" smtClean="0"/>
              <a:t>14/08/2019</a:t>
            </a:fld>
            <a:endParaRPr lang="en-AU"/>
          </a:p>
        </p:txBody>
      </p:sp>
      <p:sp>
        <p:nvSpPr>
          <p:cNvPr id="4" name="Slide Image Placeholder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1998" tIns="45999" rIns="91998" bIns="45999" rtlCol="0" anchor="ctr"/>
          <a:lstStyle/>
          <a:p>
            <a:endParaRPr lang="en-AU"/>
          </a:p>
        </p:txBody>
      </p:sp>
      <p:sp>
        <p:nvSpPr>
          <p:cNvPr id="5" name="Notes Placeholder 4"/>
          <p:cNvSpPr>
            <a:spLocks noGrp="1"/>
          </p:cNvSpPr>
          <p:nvPr>
            <p:ph type="body" sz="quarter" idx="3"/>
          </p:nvPr>
        </p:nvSpPr>
        <p:spPr>
          <a:xfrm>
            <a:off x="688817" y="4759089"/>
            <a:ext cx="5510530" cy="4508021"/>
          </a:xfrm>
          <a:prstGeom prst="rect">
            <a:avLst/>
          </a:prstGeom>
        </p:spPr>
        <p:txBody>
          <a:bodyPr vert="horz" lIns="91998" tIns="45999" rIns="91998" bIns="4599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9516579"/>
            <a:ext cx="2984871" cy="500535"/>
          </a:xfrm>
          <a:prstGeom prst="rect">
            <a:avLst/>
          </a:prstGeom>
        </p:spPr>
        <p:txBody>
          <a:bodyPr vert="horz" lIns="91998" tIns="45999" rIns="91998" bIns="45999" rtlCol="0" anchor="b"/>
          <a:lstStyle>
            <a:lvl1pPr algn="l">
              <a:defRPr sz="1200"/>
            </a:lvl1pPr>
          </a:lstStyle>
          <a:p>
            <a:endParaRPr lang="en-AU"/>
          </a:p>
        </p:txBody>
      </p:sp>
      <p:sp>
        <p:nvSpPr>
          <p:cNvPr id="7" name="Slide Number Placeholder 6"/>
          <p:cNvSpPr>
            <a:spLocks noGrp="1"/>
          </p:cNvSpPr>
          <p:nvPr>
            <p:ph type="sldNum" sz="quarter" idx="5"/>
          </p:nvPr>
        </p:nvSpPr>
        <p:spPr>
          <a:xfrm>
            <a:off x="3901698" y="9516579"/>
            <a:ext cx="2984871" cy="500535"/>
          </a:xfrm>
          <a:prstGeom prst="rect">
            <a:avLst/>
          </a:prstGeom>
        </p:spPr>
        <p:txBody>
          <a:bodyPr vert="horz" lIns="91998" tIns="45999" rIns="91998" bIns="45999" rtlCol="0" anchor="b"/>
          <a:lstStyle>
            <a:lvl1pPr algn="r">
              <a:defRPr sz="1200"/>
            </a:lvl1pPr>
          </a:lstStyle>
          <a:p>
            <a:fld id="{D2A544F3-34DB-44BC-B6A4-DBCC0ACA4C02}" type="slidenum">
              <a:rPr lang="en-AU" smtClean="0"/>
              <a:t>‹#›</a:t>
            </a:fld>
            <a:endParaRPr lang="en-AU"/>
          </a:p>
        </p:txBody>
      </p:sp>
    </p:spTree>
    <p:extLst>
      <p:ext uri="{BB962C8B-B14F-4D97-AF65-F5344CB8AC3E}">
        <p14:creationId xmlns:p14="http://schemas.microsoft.com/office/powerpoint/2010/main" val="4028797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D24DA-E9CC-4699-93FF-FD98F90A0C54}"/>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AU"/>
          </a:p>
        </p:txBody>
      </p:sp>
      <p:sp>
        <p:nvSpPr>
          <p:cNvPr id="3" name="Subtitle 2">
            <a:extLst>
              <a:ext uri="{FF2B5EF4-FFF2-40B4-BE49-F238E27FC236}">
                <a16:creationId xmlns:a16="http://schemas.microsoft.com/office/drawing/2014/main" id="{02369993-6543-4E82-AFF1-7A762413A39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9BE599CC-5B65-4163-81CB-9AEE6ECCFD53}"/>
              </a:ext>
            </a:extLst>
          </p:cNvPr>
          <p:cNvSpPr>
            <a:spLocks noGrp="1"/>
          </p:cNvSpPr>
          <p:nvPr>
            <p:ph type="dt" sz="half" idx="10"/>
          </p:nvPr>
        </p:nvSpPr>
        <p:spPr/>
        <p:txBody>
          <a:bodyPr/>
          <a:lstStyle/>
          <a:p>
            <a:fld id="{9D10EB95-CE3F-477E-9904-2CA284E092F9}" type="datetimeFigureOut">
              <a:rPr lang="en-AU" smtClean="0"/>
              <a:pPr/>
              <a:t>14/08/2019</a:t>
            </a:fld>
            <a:endParaRPr lang="en-AU"/>
          </a:p>
        </p:txBody>
      </p:sp>
      <p:sp>
        <p:nvSpPr>
          <p:cNvPr id="5" name="Footer Placeholder 4">
            <a:extLst>
              <a:ext uri="{FF2B5EF4-FFF2-40B4-BE49-F238E27FC236}">
                <a16:creationId xmlns:a16="http://schemas.microsoft.com/office/drawing/2014/main" id="{CA028596-8F3C-49C8-9053-EA0F995BEE5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353A5CE-4992-4F43-AB4E-BA04C48D8302}"/>
              </a:ext>
            </a:extLst>
          </p:cNvPr>
          <p:cNvSpPr>
            <a:spLocks noGrp="1"/>
          </p:cNvSpPr>
          <p:nvPr>
            <p:ph type="sldNum" sz="quarter" idx="12"/>
          </p:nvPr>
        </p:nvSpPr>
        <p:spPr/>
        <p:txBody>
          <a:bodyPr/>
          <a:lstStyle/>
          <a:p>
            <a:fld id="{74945E3A-C2D6-40EE-ADCB-FFEF811A8D12}" type="slidenum">
              <a:rPr lang="en-AU" smtClean="0"/>
              <a:pPr/>
              <a:t>‹#›</a:t>
            </a:fld>
            <a:endParaRPr lang="en-AU"/>
          </a:p>
        </p:txBody>
      </p:sp>
    </p:spTree>
    <p:extLst>
      <p:ext uri="{BB962C8B-B14F-4D97-AF65-F5344CB8AC3E}">
        <p14:creationId xmlns:p14="http://schemas.microsoft.com/office/powerpoint/2010/main" val="1600056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859D-AC71-45E9-B8AA-B0741698EB0C}"/>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74E000E-8489-40E2-BC96-C74B8AE7031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F582C78-C488-41BB-9E09-DD40A1123468}"/>
              </a:ext>
            </a:extLst>
          </p:cNvPr>
          <p:cNvSpPr>
            <a:spLocks noGrp="1"/>
          </p:cNvSpPr>
          <p:nvPr>
            <p:ph type="dt" sz="half" idx="10"/>
          </p:nvPr>
        </p:nvSpPr>
        <p:spPr/>
        <p:txBody>
          <a:bodyPr/>
          <a:lstStyle/>
          <a:p>
            <a:fld id="{9D10EB95-CE3F-477E-9904-2CA284E092F9}" type="datetimeFigureOut">
              <a:rPr lang="en-AU" smtClean="0"/>
              <a:pPr/>
              <a:t>14/08/2019</a:t>
            </a:fld>
            <a:endParaRPr lang="en-AU"/>
          </a:p>
        </p:txBody>
      </p:sp>
      <p:sp>
        <p:nvSpPr>
          <p:cNvPr id="5" name="Footer Placeholder 4">
            <a:extLst>
              <a:ext uri="{FF2B5EF4-FFF2-40B4-BE49-F238E27FC236}">
                <a16:creationId xmlns:a16="http://schemas.microsoft.com/office/drawing/2014/main" id="{5A8858DE-AEC0-4E3D-BD6E-C5FDEABAD58C}"/>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98EF779-E3A7-4FC4-9511-AFFC7835432D}"/>
              </a:ext>
            </a:extLst>
          </p:cNvPr>
          <p:cNvSpPr>
            <a:spLocks noGrp="1"/>
          </p:cNvSpPr>
          <p:nvPr>
            <p:ph type="sldNum" sz="quarter" idx="12"/>
          </p:nvPr>
        </p:nvSpPr>
        <p:spPr/>
        <p:txBody>
          <a:bodyPr/>
          <a:lstStyle/>
          <a:p>
            <a:fld id="{74945E3A-C2D6-40EE-ADCB-FFEF811A8D12}" type="slidenum">
              <a:rPr lang="en-AU" smtClean="0"/>
              <a:pPr/>
              <a:t>‹#›</a:t>
            </a:fld>
            <a:endParaRPr lang="en-AU"/>
          </a:p>
        </p:txBody>
      </p:sp>
    </p:spTree>
    <p:extLst>
      <p:ext uri="{BB962C8B-B14F-4D97-AF65-F5344CB8AC3E}">
        <p14:creationId xmlns:p14="http://schemas.microsoft.com/office/powerpoint/2010/main" val="28810137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6131C28-8710-415F-B5C5-511700415BCE}"/>
              </a:ext>
            </a:extLst>
          </p:cNvPr>
          <p:cNvSpPr>
            <a:spLocks noGrp="1"/>
          </p:cNvSpPr>
          <p:nvPr>
            <p:ph type="title" orient="vert"/>
          </p:nvPr>
        </p:nvSpPr>
        <p:spPr>
          <a:xfrm>
            <a:off x="6543675" y="365125"/>
            <a:ext cx="1971675"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7BD3A8B-6439-4DAE-8D59-556DF6BEECEB}"/>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E8E4021-3199-4A0E-A212-AB3EF37E5940}"/>
              </a:ext>
            </a:extLst>
          </p:cNvPr>
          <p:cNvSpPr>
            <a:spLocks noGrp="1"/>
          </p:cNvSpPr>
          <p:nvPr>
            <p:ph type="dt" sz="half" idx="10"/>
          </p:nvPr>
        </p:nvSpPr>
        <p:spPr/>
        <p:txBody>
          <a:bodyPr/>
          <a:lstStyle/>
          <a:p>
            <a:fld id="{9D10EB95-CE3F-477E-9904-2CA284E092F9}" type="datetimeFigureOut">
              <a:rPr lang="en-AU" smtClean="0"/>
              <a:pPr/>
              <a:t>14/08/2019</a:t>
            </a:fld>
            <a:endParaRPr lang="en-AU"/>
          </a:p>
        </p:txBody>
      </p:sp>
      <p:sp>
        <p:nvSpPr>
          <p:cNvPr id="5" name="Footer Placeholder 4">
            <a:extLst>
              <a:ext uri="{FF2B5EF4-FFF2-40B4-BE49-F238E27FC236}">
                <a16:creationId xmlns:a16="http://schemas.microsoft.com/office/drawing/2014/main" id="{ACACA39F-FCA6-4EC3-B725-3BE27A34724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221D223B-5E88-4021-8FE0-05450B735B8E}"/>
              </a:ext>
            </a:extLst>
          </p:cNvPr>
          <p:cNvSpPr>
            <a:spLocks noGrp="1"/>
          </p:cNvSpPr>
          <p:nvPr>
            <p:ph type="sldNum" sz="quarter" idx="12"/>
          </p:nvPr>
        </p:nvSpPr>
        <p:spPr/>
        <p:txBody>
          <a:bodyPr/>
          <a:lstStyle/>
          <a:p>
            <a:fld id="{74945E3A-C2D6-40EE-ADCB-FFEF811A8D12}" type="slidenum">
              <a:rPr lang="en-AU" smtClean="0"/>
              <a:pPr/>
              <a:t>‹#›</a:t>
            </a:fld>
            <a:endParaRPr lang="en-AU"/>
          </a:p>
        </p:txBody>
      </p:sp>
    </p:spTree>
    <p:extLst>
      <p:ext uri="{BB962C8B-B14F-4D97-AF65-F5344CB8AC3E}">
        <p14:creationId xmlns:p14="http://schemas.microsoft.com/office/powerpoint/2010/main" val="1597628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285F6-A9E0-4DF2-A7AF-B524BA4838D9}"/>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F366002D-050C-438C-A2D6-E0BB76ADBB3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E40CA47-669E-456B-905B-7BA057AF2DAE}"/>
              </a:ext>
            </a:extLst>
          </p:cNvPr>
          <p:cNvSpPr>
            <a:spLocks noGrp="1"/>
          </p:cNvSpPr>
          <p:nvPr>
            <p:ph type="dt" sz="half" idx="10"/>
          </p:nvPr>
        </p:nvSpPr>
        <p:spPr/>
        <p:txBody>
          <a:bodyPr/>
          <a:lstStyle/>
          <a:p>
            <a:fld id="{9D10EB95-CE3F-477E-9904-2CA284E092F9}" type="datetimeFigureOut">
              <a:rPr lang="en-AU" smtClean="0"/>
              <a:pPr/>
              <a:t>14/08/2019</a:t>
            </a:fld>
            <a:endParaRPr lang="en-AU"/>
          </a:p>
        </p:txBody>
      </p:sp>
      <p:sp>
        <p:nvSpPr>
          <p:cNvPr id="5" name="Footer Placeholder 4">
            <a:extLst>
              <a:ext uri="{FF2B5EF4-FFF2-40B4-BE49-F238E27FC236}">
                <a16:creationId xmlns:a16="http://schemas.microsoft.com/office/drawing/2014/main" id="{E2C306F5-C868-4150-8C91-448E8C9F46A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199287D-901B-42A4-8C8D-B0DF051C2386}"/>
              </a:ext>
            </a:extLst>
          </p:cNvPr>
          <p:cNvSpPr>
            <a:spLocks noGrp="1"/>
          </p:cNvSpPr>
          <p:nvPr>
            <p:ph type="sldNum" sz="quarter" idx="12"/>
          </p:nvPr>
        </p:nvSpPr>
        <p:spPr/>
        <p:txBody>
          <a:bodyPr/>
          <a:lstStyle/>
          <a:p>
            <a:fld id="{74945E3A-C2D6-40EE-ADCB-FFEF811A8D12}" type="slidenum">
              <a:rPr lang="en-AU" smtClean="0"/>
              <a:pPr/>
              <a:t>‹#›</a:t>
            </a:fld>
            <a:endParaRPr lang="en-AU"/>
          </a:p>
        </p:txBody>
      </p:sp>
    </p:spTree>
    <p:extLst>
      <p:ext uri="{BB962C8B-B14F-4D97-AF65-F5344CB8AC3E}">
        <p14:creationId xmlns:p14="http://schemas.microsoft.com/office/powerpoint/2010/main" val="832490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1F482-80C9-44FD-8388-9267570D2B68}"/>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F9C2ECCB-C0F5-414D-8B76-DC083DF14748}"/>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3FF8F3A-BF51-45FB-865C-D50731A104DD}"/>
              </a:ext>
            </a:extLst>
          </p:cNvPr>
          <p:cNvSpPr>
            <a:spLocks noGrp="1"/>
          </p:cNvSpPr>
          <p:nvPr>
            <p:ph type="dt" sz="half" idx="10"/>
          </p:nvPr>
        </p:nvSpPr>
        <p:spPr/>
        <p:txBody>
          <a:bodyPr/>
          <a:lstStyle/>
          <a:p>
            <a:fld id="{9D10EB95-CE3F-477E-9904-2CA284E092F9}" type="datetimeFigureOut">
              <a:rPr lang="en-AU" smtClean="0"/>
              <a:pPr/>
              <a:t>14/08/2019</a:t>
            </a:fld>
            <a:endParaRPr lang="en-AU"/>
          </a:p>
        </p:txBody>
      </p:sp>
      <p:sp>
        <p:nvSpPr>
          <p:cNvPr id="5" name="Footer Placeholder 4">
            <a:extLst>
              <a:ext uri="{FF2B5EF4-FFF2-40B4-BE49-F238E27FC236}">
                <a16:creationId xmlns:a16="http://schemas.microsoft.com/office/drawing/2014/main" id="{1D4DBE3E-C45D-47C6-8824-1FA625803814}"/>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D5796F-97F2-45FF-BD8E-7F06476131DD}"/>
              </a:ext>
            </a:extLst>
          </p:cNvPr>
          <p:cNvSpPr>
            <a:spLocks noGrp="1"/>
          </p:cNvSpPr>
          <p:nvPr>
            <p:ph type="sldNum" sz="quarter" idx="12"/>
          </p:nvPr>
        </p:nvSpPr>
        <p:spPr/>
        <p:txBody>
          <a:bodyPr/>
          <a:lstStyle/>
          <a:p>
            <a:fld id="{74945E3A-C2D6-40EE-ADCB-FFEF811A8D12}" type="slidenum">
              <a:rPr lang="en-AU" smtClean="0"/>
              <a:pPr/>
              <a:t>‹#›</a:t>
            </a:fld>
            <a:endParaRPr lang="en-AU"/>
          </a:p>
        </p:txBody>
      </p:sp>
    </p:spTree>
    <p:extLst>
      <p:ext uri="{BB962C8B-B14F-4D97-AF65-F5344CB8AC3E}">
        <p14:creationId xmlns:p14="http://schemas.microsoft.com/office/powerpoint/2010/main" val="4133188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E60E1-14D3-41D6-AE4A-DFB31A6E222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EE47A2EC-C849-487D-8CC1-33266A90C29C}"/>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83FB316B-1371-44A6-B57F-DA56A9F7AD3D}"/>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0DFB22A1-509E-436D-8B6A-BDB15BCD5017}"/>
              </a:ext>
            </a:extLst>
          </p:cNvPr>
          <p:cNvSpPr>
            <a:spLocks noGrp="1"/>
          </p:cNvSpPr>
          <p:nvPr>
            <p:ph type="dt" sz="half" idx="10"/>
          </p:nvPr>
        </p:nvSpPr>
        <p:spPr/>
        <p:txBody>
          <a:bodyPr/>
          <a:lstStyle/>
          <a:p>
            <a:fld id="{9D10EB95-CE3F-477E-9904-2CA284E092F9}" type="datetimeFigureOut">
              <a:rPr lang="en-AU" smtClean="0"/>
              <a:pPr/>
              <a:t>14/08/2019</a:t>
            </a:fld>
            <a:endParaRPr lang="en-AU"/>
          </a:p>
        </p:txBody>
      </p:sp>
      <p:sp>
        <p:nvSpPr>
          <p:cNvPr id="6" name="Footer Placeholder 5">
            <a:extLst>
              <a:ext uri="{FF2B5EF4-FFF2-40B4-BE49-F238E27FC236}">
                <a16:creationId xmlns:a16="http://schemas.microsoft.com/office/drawing/2014/main" id="{CC097B44-1E7E-4344-A0C1-9235ABA16ADC}"/>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C748B4F-B98F-4C61-9417-2A2B51B476B7}"/>
              </a:ext>
            </a:extLst>
          </p:cNvPr>
          <p:cNvSpPr>
            <a:spLocks noGrp="1"/>
          </p:cNvSpPr>
          <p:nvPr>
            <p:ph type="sldNum" sz="quarter" idx="12"/>
          </p:nvPr>
        </p:nvSpPr>
        <p:spPr/>
        <p:txBody>
          <a:bodyPr/>
          <a:lstStyle/>
          <a:p>
            <a:fld id="{74945E3A-C2D6-40EE-ADCB-FFEF811A8D12}" type="slidenum">
              <a:rPr lang="en-AU" smtClean="0"/>
              <a:pPr/>
              <a:t>‹#›</a:t>
            </a:fld>
            <a:endParaRPr lang="en-AU"/>
          </a:p>
        </p:txBody>
      </p:sp>
    </p:spTree>
    <p:extLst>
      <p:ext uri="{BB962C8B-B14F-4D97-AF65-F5344CB8AC3E}">
        <p14:creationId xmlns:p14="http://schemas.microsoft.com/office/powerpoint/2010/main" val="237506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9E695-DD5B-4238-BAAC-6E199C694B17}"/>
              </a:ext>
            </a:extLst>
          </p:cNvPr>
          <p:cNvSpPr>
            <a:spLocks noGrp="1"/>
          </p:cNvSpPr>
          <p:nvPr>
            <p:ph type="title"/>
          </p:nvPr>
        </p:nvSpPr>
        <p:spPr>
          <a:xfrm>
            <a:off x="629841" y="365126"/>
            <a:ext cx="78867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74D3A29B-DD40-44DA-9665-D315CD0E5927}"/>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BB4B31A3-E90D-477D-A514-EC8D597B05E9}"/>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B8485565-F6A8-4113-8E23-6CDDE3793F97}"/>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F60307E4-5421-41F1-AF0A-1C5643D25ED6}"/>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128EAEBE-935B-42EB-A0A6-84517ADF143D}"/>
              </a:ext>
            </a:extLst>
          </p:cNvPr>
          <p:cNvSpPr>
            <a:spLocks noGrp="1"/>
          </p:cNvSpPr>
          <p:nvPr>
            <p:ph type="dt" sz="half" idx="10"/>
          </p:nvPr>
        </p:nvSpPr>
        <p:spPr/>
        <p:txBody>
          <a:bodyPr/>
          <a:lstStyle/>
          <a:p>
            <a:fld id="{9D10EB95-CE3F-477E-9904-2CA284E092F9}" type="datetimeFigureOut">
              <a:rPr lang="en-AU" smtClean="0"/>
              <a:pPr/>
              <a:t>14/08/2019</a:t>
            </a:fld>
            <a:endParaRPr lang="en-AU"/>
          </a:p>
        </p:txBody>
      </p:sp>
      <p:sp>
        <p:nvSpPr>
          <p:cNvPr id="8" name="Footer Placeholder 7">
            <a:extLst>
              <a:ext uri="{FF2B5EF4-FFF2-40B4-BE49-F238E27FC236}">
                <a16:creationId xmlns:a16="http://schemas.microsoft.com/office/drawing/2014/main" id="{BEC374AD-82FA-4EBE-A19F-D3DA8C47A4A5}"/>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C6A55DFD-E2FC-4D41-BEAA-6602C2F79A01}"/>
              </a:ext>
            </a:extLst>
          </p:cNvPr>
          <p:cNvSpPr>
            <a:spLocks noGrp="1"/>
          </p:cNvSpPr>
          <p:nvPr>
            <p:ph type="sldNum" sz="quarter" idx="12"/>
          </p:nvPr>
        </p:nvSpPr>
        <p:spPr/>
        <p:txBody>
          <a:bodyPr/>
          <a:lstStyle/>
          <a:p>
            <a:fld id="{74945E3A-C2D6-40EE-ADCB-FFEF811A8D12}" type="slidenum">
              <a:rPr lang="en-AU" smtClean="0"/>
              <a:pPr/>
              <a:t>‹#›</a:t>
            </a:fld>
            <a:endParaRPr lang="en-AU"/>
          </a:p>
        </p:txBody>
      </p:sp>
    </p:spTree>
    <p:extLst>
      <p:ext uri="{BB962C8B-B14F-4D97-AF65-F5344CB8AC3E}">
        <p14:creationId xmlns:p14="http://schemas.microsoft.com/office/powerpoint/2010/main" val="11490847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2A8BA7-53E1-4481-9C72-88E9A64595B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B4C6B0FB-F7A5-4B6E-9F77-9BACA89D1E69}"/>
              </a:ext>
            </a:extLst>
          </p:cNvPr>
          <p:cNvSpPr>
            <a:spLocks noGrp="1"/>
          </p:cNvSpPr>
          <p:nvPr>
            <p:ph type="dt" sz="half" idx="10"/>
          </p:nvPr>
        </p:nvSpPr>
        <p:spPr/>
        <p:txBody>
          <a:bodyPr/>
          <a:lstStyle/>
          <a:p>
            <a:fld id="{9D10EB95-CE3F-477E-9904-2CA284E092F9}" type="datetimeFigureOut">
              <a:rPr lang="en-AU" smtClean="0"/>
              <a:pPr/>
              <a:t>14/08/2019</a:t>
            </a:fld>
            <a:endParaRPr lang="en-AU"/>
          </a:p>
        </p:txBody>
      </p:sp>
      <p:sp>
        <p:nvSpPr>
          <p:cNvPr id="4" name="Footer Placeholder 3">
            <a:extLst>
              <a:ext uri="{FF2B5EF4-FFF2-40B4-BE49-F238E27FC236}">
                <a16:creationId xmlns:a16="http://schemas.microsoft.com/office/drawing/2014/main" id="{354BF8C4-C29B-451F-BC57-E74638FCC9BD}"/>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098F1545-233A-4BAD-A2B0-83DC6A80F0B6}"/>
              </a:ext>
            </a:extLst>
          </p:cNvPr>
          <p:cNvSpPr>
            <a:spLocks noGrp="1"/>
          </p:cNvSpPr>
          <p:nvPr>
            <p:ph type="sldNum" sz="quarter" idx="12"/>
          </p:nvPr>
        </p:nvSpPr>
        <p:spPr/>
        <p:txBody>
          <a:bodyPr/>
          <a:lstStyle/>
          <a:p>
            <a:fld id="{74945E3A-C2D6-40EE-ADCB-FFEF811A8D12}" type="slidenum">
              <a:rPr lang="en-AU" smtClean="0"/>
              <a:pPr/>
              <a:t>‹#›</a:t>
            </a:fld>
            <a:endParaRPr lang="en-AU"/>
          </a:p>
        </p:txBody>
      </p:sp>
    </p:spTree>
    <p:extLst>
      <p:ext uri="{BB962C8B-B14F-4D97-AF65-F5344CB8AC3E}">
        <p14:creationId xmlns:p14="http://schemas.microsoft.com/office/powerpoint/2010/main" val="35717049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80DC43-B186-4763-87DB-1E9274262368}"/>
              </a:ext>
            </a:extLst>
          </p:cNvPr>
          <p:cNvSpPr>
            <a:spLocks noGrp="1"/>
          </p:cNvSpPr>
          <p:nvPr>
            <p:ph type="dt" sz="half" idx="10"/>
          </p:nvPr>
        </p:nvSpPr>
        <p:spPr/>
        <p:txBody>
          <a:bodyPr/>
          <a:lstStyle/>
          <a:p>
            <a:fld id="{9D10EB95-CE3F-477E-9904-2CA284E092F9}" type="datetimeFigureOut">
              <a:rPr lang="en-AU" smtClean="0"/>
              <a:pPr/>
              <a:t>14/08/2019</a:t>
            </a:fld>
            <a:endParaRPr lang="en-AU"/>
          </a:p>
        </p:txBody>
      </p:sp>
      <p:sp>
        <p:nvSpPr>
          <p:cNvPr id="3" name="Footer Placeholder 2">
            <a:extLst>
              <a:ext uri="{FF2B5EF4-FFF2-40B4-BE49-F238E27FC236}">
                <a16:creationId xmlns:a16="http://schemas.microsoft.com/office/drawing/2014/main" id="{954C1D9E-ABB9-449B-94A0-B8355809DE5A}"/>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D37DA845-6A36-490F-B988-3811663BC4C9}"/>
              </a:ext>
            </a:extLst>
          </p:cNvPr>
          <p:cNvSpPr>
            <a:spLocks noGrp="1"/>
          </p:cNvSpPr>
          <p:nvPr>
            <p:ph type="sldNum" sz="quarter" idx="12"/>
          </p:nvPr>
        </p:nvSpPr>
        <p:spPr/>
        <p:txBody>
          <a:bodyPr/>
          <a:lstStyle/>
          <a:p>
            <a:fld id="{74945E3A-C2D6-40EE-ADCB-FFEF811A8D12}" type="slidenum">
              <a:rPr lang="en-AU" smtClean="0"/>
              <a:pPr/>
              <a:t>‹#›</a:t>
            </a:fld>
            <a:endParaRPr lang="en-AU"/>
          </a:p>
        </p:txBody>
      </p:sp>
    </p:spTree>
    <p:extLst>
      <p:ext uri="{BB962C8B-B14F-4D97-AF65-F5344CB8AC3E}">
        <p14:creationId xmlns:p14="http://schemas.microsoft.com/office/powerpoint/2010/main" val="1001539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CBF648-1EC0-417A-938B-C7227AAFEE24}"/>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12C822D6-99DB-4909-ABC6-1D65E3B4241A}"/>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F054F685-A91D-4524-AE4B-27C77C8E07F1}"/>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A4C2A506-26FA-4016-97AB-6B1E719F9F4B}"/>
              </a:ext>
            </a:extLst>
          </p:cNvPr>
          <p:cNvSpPr>
            <a:spLocks noGrp="1"/>
          </p:cNvSpPr>
          <p:nvPr>
            <p:ph type="dt" sz="half" idx="10"/>
          </p:nvPr>
        </p:nvSpPr>
        <p:spPr/>
        <p:txBody>
          <a:bodyPr/>
          <a:lstStyle/>
          <a:p>
            <a:fld id="{9D10EB95-CE3F-477E-9904-2CA284E092F9}" type="datetimeFigureOut">
              <a:rPr lang="en-AU" smtClean="0"/>
              <a:pPr/>
              <a:t>14/08/2019</a:t>
            </a:fld>
            <a:endParaRPr lang="en-AU"/>
          </a:p>
        </p:txBody>
      </p:sp>
      <p:sp>
        <p:nvSpPr>
          <p:cNvPr id="6" name="Footer Placeholder 5">
            <a:extLst>
              <a:ext uri="{FF2B5EF4-FFF2-40B4-BE49-F238E27FC236}">
                <a16:creationId xmlns:a16="http://schemas.microsoft.com/office/drawing/2014/main" id="{2591E6A4-98F3-42ED-97AA-DCF4A0F0BD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73839CEA-8844-4776-A09D-B762BE89793F}"/>
              </a:ext>
            </a:extLst>
          </p:cNvPr>
          <p:cNvSpPr>
            <a:spLocks noGrp="1"/>
          </p:cNvSpPr>
          <p:nvPr>
            <p:ph type="sldNum" sz="quarter" idx="12"/>
          </p:nvPr>
        </p:nvSpPr>
        <p:spPr/>
        <p:txBody>
          <a:bodyPr/>
          <a:lstStyle/>
          <a:p>
            <a:fld id="{74945E3A-C2D6-40EE-ADCB-FFEF811A8D12}" type="slidenum">
              <a:rPr lang="en-AU" smtClean="0"/>
              <a:pPr/>
              <a:t>‹#›</a:t>
            </a:fld>
            <a:endParaRPr lang="en-AU"/>
          </a:p>
        </p:txBody>
      </p:sp>
    </p:spTree>
    <p:extLst>
      <p:ext uri="{BB962C8B-B14F-4D97-AF65-F5344CB8AC3E}">
        <p14:creationId xmlns:p14="http://schemas.microsoft.com/office/powerpoint/2010/main" val="1514618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9C29C4-EC8D-4931-9C70-47D34B5B1522}"/>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946A27D-24A4-4424-8247-D44267FF9B90}"/>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AU"/>
          </a:p>
        </p:txBody>
      </p:sp>
      <p:sp>
        <p:nvSpPr>
          <p:cNvPr id="4" name="Text Placeholder 3">
            <a:extLst>
              <a:ext uri="{FF2B5EF4-FFF2-40B4-BE49-F238E27FC236}">
                <a16:creationId xmlns:a16="http://schemas.microsoft.com/office/drawing/2014/main" id="{A9A66A3D-64ED-43DA-B4B9-9EFD9C17798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046F033C-C284-4766-A5CA-9424E4D76348}"/>
              </a:ext>
            </a:extLst>
          </p:cNvPr>
          <p:cNvSpPr>
            <a:spLocks noGrp="1"/>
          </p:cNvSpPr>
          <p:nvPr>
            <p:ph type="dt" sz="half" idx="10"/>
          </p:nvPr>
        </p:nvSpPr>
        <p:spPr/>
        <p:txBody>
          <a:bodyPr/>
          <a:lstStyle/>
          <a:p>
            <a:fld id="{9D10EB95-CE3F-477E-9904-2CA284E092F9}" type="datetimeFigureOut">
              <a:rPr lang="en-AU" smtClean="0"/>
              <a:pPr/>
              <a:t>14/08/2019</a:t>
            </a:fld>
            <a:endParaRPr lang="en-AU"/>
          </a:p>
        </p:txBody>
      </p:sp>
      <p:sp>
        <p:nvSpPr>
          <p:cNvPr id="6" name="Footer Placeholder 5">
            <a:extLst>
              <a:ext uri="{FF2B5EF4-FFF2-40B4-BE49-F238E27FC236}">
                <a16:creationId xmlns:a16="http://schemas.microsoft.com/office/drawing/2014/main" id="{578C0FAB-C6A3-4354-9B81-89D4AC0D0ABE}"/>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0EAA7AD-97B6-458A-922F-2C3C8D27BBA6}"/>
              </a:ext>
            </a:extLst>
          </p:cNvPr>
          <p:cNvSpPr>
            <a:spLocks noGrp="1"/>
          </p:cNvSpPr>
          <p:nvPr>
            <p:ph type="sldNum" sz="quarter" idx="12"/>
          </p:nvPr>
        </p:nvSpPr>
        <p:spPr/>
        <p:txBody>
          <a:bodyPr/>
          <a:lstStyle/>
          <a:p>
            <a:fld id="{74945E3A-C2D6-40EE-ADCB-FFEF811A8D12}" type="slidenum">
              <a:rPr lang="en-AU" smtClean="0"/>
              <a:pPr/>
              <a:t>‹#›</a:t>
            </a:fld>
            <a:endParaRPr lang="en-AU"/>
          </a:p>
        </p:txBody>
      </p:sp>
    </p:spTree>
    <p:extLst>
      <p:ext uri="{BB962C8B-B14F-4D97-AF65-F5344CB8AC3E}">
        <p14:creationId xmlns:p14="http://schemas.microsoft.com/office/powerpoint/2010/main" val="5272875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FBB8C5B-BD5D-4A33-93F8-F9BBD7BA758B}"/>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697225F-26CD-4C01-BE43-0D8E541BBD31}"/>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A0A3269-1E30-49CB-98E0-72A9049B26D0}"/>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D10EB95-CE3F-477E-9904-2CA284E092F9}" type="datetimeFigureOut">
              <a:rPr lang="en-AU" smtClean="0"/>
              <a:pPr/>
              <a:t>14/08/2019</a:t>
            </a:fld>
            <a:endParaRPr lang="en-AU"/>
          </a:p>
        </p:txBody>
      </p:sp>
      <p:sp>
        <p:nvSpPr>
          <p:cNvPr id="5" name="Footer Placeholder 4">
            <a:extLst>
              <a:ext uri="{FF2B5EF4-FFF2-40B4-BE49-F238E27FC236}">
                <a16:creationId xmlns:a16="http://schemas.microsoft.com/office/drawing/2014/main" id="{97F8D8D3-32CB-4665-9129-4F240C095DC7}"/>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77EA0CD6-2974-44CA-A2C6-B9FB90D1792F}"/>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4945E3A-C2D6-40EE-ADCB-FFEF811A8D12}" type="slidenum">
              <a:rPr lang="en-AU" smtClean="0"/>
              <a:pPr/>
              <a:t>‹#›</a:t>
            </a:fld>
            <a:endParaRPr lang="en-AU"/>
          </a:p>
        </p:txBody>
      </p:sp>
    </p:spTree>
    <p:extLst>
      <p:ext uri="{BB962C8B-B14F-4D97-AF65-F5344CB8AC3E}">
        <p14:creationId xmlns:p14="http://schemas.microsoft.com/office/powerpoint/2010/main" val="239096851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1.png"/><Relationship Id="rId2" Type="http://schemas.openxmlformats.org/officeDocument/2006/relationships/hyperlink" Target="http://www.parliament.wa.gov.au/publications/tabledpapers.nsf/displaypaper/4011798abc93342dfb05d9034825830e0005da53/$file/1798.pdf" TargetMode="Externa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hyperlink" Target="https://mhas.wa.gov.au/assets/documents/TSD-PLANS-final-report-19-March-2018.pdf"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www.mhas.wa.gov.au/" TargetMode="External"/><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8" Type="http://schemas.openxmlformats.org/officeDocument/2006/relationships/hyperlink" Target="http://www.hconc.org.au/" TargetMode="External"/><Relationship Id="rId3" Type="http://schemas.openxmlformats.org/officeDocument/2006/relationships/hyperlink" Target="http://www.mhc.wa.gov.au/media/1436/family-and-carer-handbook-to-the-mental-health-act-2014-version-2-1.pdf" TargetMode="External"/><Relationship Id="rId7" Type="http://schemas.openxmlformats.org/officeDocument/2006/relationships/hyperlink" Target="http://www.hadsco.wa.gov.au/aboutus/services.cfm" TargetMode="External"/><Relationship Id="rId2" Type="http://schemas.openxmlformats.org/officeDocument/2006/relationships/hyperlink" Target="http://www.mhas.wa.org.au/" TargetMode="External"/><Relationship Id="rId1" Type="http://schemas.openxmlformats.org/officeDocument/2006/relationships/slideLayout" Target="../slideLayouts/slideLayout7.xml"/><Relationship Id="rId6" Type="http://schemas.openxmlformats.org/officeDocument/2006/relationships/hyperlink" Target="http://www.mhlcwa.org.au/" TargetMode="External"/><Relationship Id="rId5" Type="http://schemas.openxmlformats.org/officeDocument/2006/relationships/hyperlink" Target="http://www.carerswa.asn.au/carers-wa-services/policy-research/carer-friendly-policies-and-legislation" TargetMode="External"/><Relationship Id="rId10" Type="http://schemas.openxmlformats.org/officeDocument/2006/relationships/hyperlink" Target="http://www.helpingminds.org.au/services" TargetMode="External"/><Relationship Id="rId4" Type="http://schemas.openxmlformats.org/officeDocument/2006/relationships/hyperlink" Target="http://www.mentalhealthmatters2.com.au/" TargetMode="External"/><Relationship Id="rId9" Type="http://schemas.openxmlformats.org/officeDocument/2006/relationships/hyperlink" Target="http://www.mht.wa.gov.au/"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hyperlink" Target="https://www.mhc.wa.gov.au/media/1245/mental-health-act-2014.pdf" TargetMode="External"/><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emf"/><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mhc.wa.gov.au/media/1436/family-and-carer-handbook-to-the-mental-health-act-2014-version-2-1.pdf" TargetMode="Externa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4.emf"/></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hyperlink" Target="https://www.mhc.wa.gov.au/media/1436/family-and-carer-handbook-to-the-mental-health-act-2014-version-2-1.pdf" TargetMode="Externa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20.jpg"/><Relationship Id="rId5" Type="http://schemas.openxmlformats.org/officeDocument/2006/relationships/image" Target="../media/image19.png"/><Relationship Id="rId4" Type="http://schemas.openxmlformats.org/officeDocument/2006/relationships/hyperlink" Target="http://www.chiefpsychiatrist.wa.gov.au/"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196752"/>
            <a:ext cx="9144000" cy="2985433"/>
          </a:xfrm>
          <a:prstGeom prst="rect">
            <a:avLst/>
          </a:prstGeom>
          <a:noFill/>
        </p:spPr>
        <p:txBody>
          <a:bodyPr wrap="square" rtlCol="0">
            <a:spAutoFit/>
          </a:bodyPr>
          <a:lstStyle/>
          <a:p>
            <a:pPr algn="ctr"/>
            <a:endParaRPr lang="en-AU" sz="2000" b="1" dirty="0"/>
          </a:p>
          <a:p>
            <a:pPr algn="ctr"/>
            <a:endParaRPr lang="en-AU" sz="3600" b="1" dirty="0"/>
          </a:p>
          <a:p>
            <a:pPr algn="ctr"/>
            <a:endParaRPr lang="en-AU" sz="3600" b="1" dirty="0"/>
          </a:p>
          <a:p>
            <a:pPr algn="ctr"/>
            <a:r>
              <a:rPr lang="en-AU" sz="3600" b="1" dirty="0"/>
              <a:t>MENTAL HEALTH ACT 2014</a:t>
            </a:r>
          </a:p>
          <a:p>
            <a:pPr algn="ctr"/>
            <a:endParaRPr lang="en-AU" sz="2000" dirty="0"/>
          </a:p>
          <a:p>
            <a:pPr algn="ctr"/>
            <a:r>
              <a:rPr lang="en-AU" sz="2000" b="1" i="1" dirty="0">
                <a:solidFill>
                  <a:srgbClr val="7030A0"/>
                </a:solidFill>
              </a:rPr>
              <a:t>TREATMENT, SUPPORT AND DISCHARGE PLANNING</a:t>
            </a:r>
          </a:p>
          <a:p>
            <a:pPr algn="ctr"/>
            <a:r>
              <a:rPr lang="en-AU" sz="2000" b="1" dirty="0"/>
              <a:t>FAMILY AND CARER RIGHTS</a:t>
            </a:r>
          </a:p>
        </p:txBody>
      </p:sp>
      <p:pic>
        <p:nvPicPr>
          <p:cNvPr id="8" name="Picture 4" descr="http://mentalhealthmatters2.com/wp-content/uploads/2014/12/logosmall.jpg"/>
          <p:cNvPicPr>
            <a:picLocks noChangeAspect="1" noChangeArrowheads="1"/>
          </p:cNvPicPr>
          <p:nvPr/>
        </p:nvPicPr>
        <p:blipFill>
          <a:blip r:embed="rId2" cstate="print"/>
          <a:srcRect/>
          <a:stretch>
            <a:fillRect/>
          </a:stretch>
        </p:blipFill>
        <p:spPr bwMode="auto">
          <a:xfrm>
            <a:off x="7672404" y="6162610"/>
            <a:ext cx="1361479" cy="665171"/>
          </a:xfrm>
          <a:prstGeom prst="rect">
            <a:avLst/>
          </a:prstGeom>
          <a:noFill/>
        </p:spPr>
      </p:pic>
      <p:grpSp>
        <p:nvGrpSpPr>
          <p:cNvPr id="6" name="Group 56">
            <a:extLst>
              <a:ext uri="{FF2B5EF4-FFF2-40B4-BE49-F238E27FC236}">
                <a16:creationId xmlns:a16="http://schemas.microsoft.com/office/drawing/2014/main" id="{70C08D03-120E-4A45-874B-93ECE3EC464C}"/>
              </a:ext>
            </a:extLst>
          </p:cNvPr>
          <p:cNvGrpSpPr>
            <a:grpSpLocks/>
          </p:cNvGrpSpPr>
          <p:nvPr/>
        </p:nvGrpSpPr>
        <p:grpSpPr bwMode="auto">
          <a:xfrm rot="5400000">
            <a:off x="559820" y="-562769"/>
            <a:ext cx="860425" cy="1985963"/>
            <a:chOff x="283" y="3019"/>
            <a:chExt cx="1356" cy="3127"/>
          </a:xfrm>
          <a:solidFill>
            <a:schemeClr val="bg2">
              <a:lumMod val="75000"/>
            </a:schemeClr>
          </a:solidFill>
        </p:grpSpPr>
        <p:sp>
          <p:nvSpPr>
            <p:cNvPr id="7" name="Freeform 57">
              <a:extLst>
                <a:ext uri="{FF2B5EF4-FFF2-40B4-BE49-F238E27FC236}">
                  <a16:creationId xmlns:a16="http://schemas.microsoft.com/office/drawing/2014/main" id="{449D7127-08E6-447C-B69A-60FFC4CF657A}"/>
                </a:ext>
              </a:extLst>
            </p:cNvPr>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9" name="Group 60">
            <a:extLst>
              <a:ext uri="{FF2B5EF4-FFF2-40B4-BE49-F238E27FC236}">
                <a16:creationId xmlns:a16="http://schemas.microsoft.com/office/drawing/2014/main" id="{2167A160-36EE-4BFB-A978-FC53047F49DF}"/>
              </a:ext>
            </a:extLst>
          </p:cNvPr>
          <p:cNvGrpSpPr>
            <a:grpSpLocks/>
          </p:cNvGrpSpPr>
          <p:nvPr/>
        </p:nvGrpSpPr>
        <p:grpSpPr bwMode="auto">
          <a:xfrm rot="16200000">
            <a:off x="7697787" y="2084288"/>
            <a:ext cx="2117725" cy="774700"/>
            <a:chOff x="9647" y="2123"/>
            <a:chExt cx="3336" cy="1222"/>
          </a:xfrm>
          <a:solidFill>
            <a:schemeClr val="accent4">
              <a:lumMod val="20000"/>
              <a:lumOff val="80000"/>
            </a:schemeClr>
          </a:solidFill>
        </p:grpSpPr>
        <p:sp>
          <p:nvSpPr>
            <p:cNvPr id="11" name="Freeform 61">
              <a:extLst>
                <a:ext uri="{FF2B5EF4-FFF2-40B4-BE49-F238E27FC236}">
                  <a16:creationId xmlns:a16="http://schemas.microsoft.com/office/drawing/2014/main" id="{D01D0DAE-BD9A-48D1-AD99-D190294A377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12" name="Group 60">
            <a:extLst>
              <a:ext uri="{FF2B5EF4-FFF2-40B4-BE49-F238E27FC236}">
                <a16:creationId xmlns:a16="http://schemas.microsoft.com/office/drawing/2014/main" id="{CC318E49-6EF3-47B6-A4F1-769F8A6765B6}"/>
              </a:ext>
            </a:extLst>
          </p:cNvPr>
          <p:cNvGrpSpPr>
            <a:grpSpLocks/>
          </p:cNvGrpSpPr>
          <p:nvPr/>
        </p:nvGrpSpPr>
        <p:grpSpPr bwMode="auto">
          <a:xfrm rot="5400000">
            <a:off x="-674461" y="4202013"/>
            <a:ext cx="2117725" cy="774700"/>
            <a:chOff x="9647" y="2123"/>
            <a:chExt cx="3336" cy="1222"/>
          </a:xfrm>
          <a:solidFill>
            <a:srgbClr val="FF9933"/>
          </a:solidFill>
        </p:grpSpPr>
        <p:sp>
          <p:nvSpPr>
            <p:cNvPr id="13" name="Freeform 61">
              <a:extLst>
                <a:ext uri="{FF2B5EF4-FFF2-40B4-BE49-F238E27FC236}">
                  <a16:creationId xmlns:a16="http://schemas.microsoft.com/office/drawing/2014/main" id="{1D3B6E4A-FF35-495C-BB87-73A851306BC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pic>
        <p:nvPicPr>
          <p:cNvPr id="3" name="Picture 2">
            <a:extLst>
              <a:ext uri="{FF2B5EF4-FFF2-40B4-BE49-F238E27FC236}">
                <a16:creationId xmlns:a16="http://schemas.microsoft.com/office/drawing/2014/main" id="{0ED8FEDD-DB01-4AF0-B7A5-F3D2CA984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8906" y="5949280"/>
            <a:ext cx="913656" cy="913656"/>
          </a:xfrm>
          <a:prstGeom prst="rect">
            <a:avLst/>
          </a:prstGeom>
        </p:spPr>
      </p:pic>
      <p:pic>
        <p:nvPicPr>
          <p:cNvPr id="14" name="Picture 13">
            <a:extLst>
              <a:ext uri="{FF2B5EF4-FFF2-40B4-BE49-F238E27FC236}">
                <a16:creationId xmlns:a16="http://schemas.microsoft.com/office/drawing/2014/main" id="{09C1EB0A-9634-480E-9453-ED37010E72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59832" y="620688"/>
            <a:ext cx="2562622" cy="1921967"/>
          </a:xfrm>
          <a:prstGeom prst="rect">
            <a:avLst/>
          </a:prstGeom>
        </p:spPr>
      </p:pic>
      <p:pic>
        <p:nvPicPr>
          <p:cNvPr id="4" name="Picture 3">
            <a:extLst>
              <a:ext uri="{FF2B5EF4-FFF2-40B4-BE49-F238E27FC236}">
                <a16:creationId xmlns:a16="http://schemas.microsoft.com/office/drawing/2014/main" id="{ECCFDDE1-2350-47DA-8A68-6C7F7C0B70B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117" y="6165304"/>
            <a:ext cx="3165739" cy="697632"/>
          </a:xfrm>
          <a:prstGeom prst="rect">
            <a:avLst/>
          </a:prstGeom>
        </p:spPr>
      </p:pic>
    </p:spTree>
  </p:cSld>
  <p:clrMapOvr>
    <a:masterClrMapping/>
  </p:clrMapOvr>
  <p:transition advTm="15725"/>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67744" y="1124744"/>
            <a:ext cx="5165580" cy="923330"/>
          </a:xfrm>
          <a:prstGeom prst="rect">
            <a:avLst/>
          </a:prstGeom>
          <a:noFill/>
        </p:spPr>
        <p:txBody>
          <a:bodyPr wrap="square" rtlCol="0">
            <a:spAutoFit/>
          </a:bodyPr>
          <a:lstStyle/>
          <a:p>
            <a:pPr algn="ctr"/>
            <a:endParaRPr lang="en-AU" b="1" dirty="0"/>
          </a:p>
          <a:p>
            <a:pPr algn="ctr"/>
            <a:endParaRPr lang="en-AU" b="1" dirty="0"/>
          </a:p>
          <a:p>
            <a:pPr algn="ctr"/>
            <a:endParaRPr lang="en-AU" b="1" dirty="0"/>
          </a:p>
        </p:txBody>
      </p:sp>
      <p:pic>
        <p:nvPicPr>
          <p:cNvPr id="8" name="Picture 4" descr="http://mentalhealthmatters2.com/wp-content/uploads/2014/12/logosmall.jpg"/>
          <p:cNvPicPr>
            <a:picLocks noChangeAspect="1" noChangeArrowheads="1"/>
          </p:cNvPicPr>
          <p:nvPr/>
        </p:nvPicPr>
        <p:blipFill>
          <a:blip r:embed="rId2" cstate="print"/>
          <a:srcRect/>
          <a:stretch>
            <a:fillRect/>
          </a:stretch>
        </p:blipFill>
        <p:spPr bwMode="auto">
          <a:xfrm>
            <a:off x="7685860" y="6165304"/>
            <a:ext cx="1350636" cy="659874"/>
          </a:xfrm>
          <a:prstGeom prst="rect">
            <a:avLst/>
          </a:prstGeom>
          <a:noFill/>
        </p:spPr>
      </p:pic>
      <p:grpSp>
        <p:nvGrpSpPr>
          <p:cNvPr id="6" name="Group 56">
            <a:extLst>
              <a:ext uri="{FF2B5EF4-FFF2-40B4-BE49-F238E27FC236}">
                <a16:creationId xmlns:a16="http://schemas.microsoft.com/office/drawing/2014/main" id="{70C08D03-120E-4A45-874B-93ECE3EC464C}"/>
              </a:ext>
            </a:extLst>
          </p:cNvPr>
          <p:cNvGrpSpPr>
            <a:grpSpLocks/>
          </p:cNvGrpSpPr>
          <p:nvPr/>
        </p:nvGrpSpPr>
        <p:grpSpPr bwMode="auto">
          <a:xfrm rot="5400000">
            <a:off x="559820" y="-562769"/>
            <a:ext cx="860425" cy="1985963"/>
            <a:chOff x="283" y="3019"/>
            <a:chExt cx="1356" cy="3127"/>
          </a:xfrm>
          <a:solidFill>
            <a:schemeClr val="bg2">
              <a:lumMod val="75000"/>
            </a:schemeClr>
          </a:solidFill>
        </p:grpSpPr>
        <p:sp>
          <p:nvSpPr>
            <p:cNvPr id="7" name="Freeform 57">
              <a:extLst>
                <a:ext uri="{FF2B5EF4-FFF2-40B4-BE49-F238E27FC236}">
                  <a16:creationId xmlns:a16="http://schemas.microsoft.com/office/drawing/2014/main" id="{449D7127-08E6-447C-B69A-60FFC4CF657A}"/>
                </a:ext>
              </a:extLst>
            </p:cNvPr>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9" name="Group 60">
            <a:extLst>
              <a:ext uri="{FF2B5EF4-FFF2-40B4-BE49-F238E27FC236}">
                <a16:creationId xmlns:a16="http://schemas.microsoft.com/office/drawing/2014/main" id="{2167A160-36EE-4BFB-A978-FC53047F49DF}"/>
              </a:ext>
            </a:extLst>
          </p:cNvPr>
          <p:cNvGrpSpPr>
            <a:grpSpLocks/>
          </p:cNvGrpSpPr>
          <p:nvPr/>
        </p:nvGrpSpPr>
        <p:grpSpPr bwMode="auto">
          <a:xfrm rot="16200000">
            <a:off x="7697787" y="2084288"/>
            <a:ext cx="2117725" cy="774700"/>
            <a:chOff x="9647" y="2123"/>
            <a:chExt cx="3336" cy="1222"/>
          </a:xfrm>
          <a:solidFill>
            <a:schemeClr val="accent4">
              <a:lumMod val="20000"/>
              <a:lumOff val="80000"/>
            </a:schemeClr>
          </a:solidFill>
        </p:grpSpPr>
        <p:sp>
          <p:nvSpPr>
            <p:cNvPr id="11" name="Freeform 61">
              <a:extLst>
                <a:ext uri="{FF2B5EF4-FFF2-40B4-BE49-F238E27FC236}">
                  <a16:creationId xmlns:a16="http://schemas.microsoft.com/office/drawing/2014/main" id="{D01D0DAE-BD9A-48D1-AD99-D190294A377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12" name="Group 60">
            <a:extLst>
              <a:ext uri="{FF2B5EF4-FFF2-40B4-BE49-F238E27FC236}">
                <a16:creationId xmlns:a16="http://schemas.microsoft.com/office/drawing/2014/main" id="{CC318E49-6EF3-47B6-A4F1-769F8A6765B6}"/>
              </a:ext>
            </a:extLst>
          </p:cNvPr>
          <p:cNvGrpSpPr>
            <a:grpSpLocks/>
          </p:cNvGrpSpPr>
          <p:nvPr/>
        </p:nvGrpSpPr>
        <p:grpSpPr bwMode="auto">
          <a:xfrm rot="5400000">
            <a:off x="-674461" y="4202013"/>
            <a:ext cx="2117725" cy="774700"/>
            <a:chOff x="9647" y="2123"/>
            <a:chExt cx="3336" cy="1222"/>
          </a:xfrm>
          <a:solidFill>
            <a:srgbClr val="FF9933"/>
          </a:solidFill>
        </p:grpSpPr>
        <p:sp>
          <p:nvSpPr>
            <p:cNvPr id="13" name="Freeform 61">
              <a:extLst>
                <a:ext uri="{FF2B5EF4-FFF2-40B4-BE49-F238E27FC236}">
                  <a16:creationId xmlns:a16="http://schemas.microsoft.com/office/drawing/2014/main" id="{1D3B6E4A-FF35-495C-BB87-73A851306BC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pic>
        <p:nvPicPr>
          <p:cNvPr id="3" name="Picture 2">
            <a:extLst>
              <a:ext uri="{FF2B5EF4-FFF2-40B4-BE49-F238E27FC236}">
                <a16:creationId xmlns:a16="http://schemas.microsoft.com/office/drawing/2014/main" id="{0ED8FEDD-DB01-4AF0-B7A5-F3D2CA9840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0232" y="6083190"/>
            <a:ext cx="773092" cy="773092"/>
          </a:xfrm>
          <a:prstGeom prst="rect">
            <a:avLst/>
          </a:prstGeom>
        </p:spPr>
      </p:pic>
      <p:sp>
        <p:nvSpPr>
          <p:cNvPr id="15" name="Rectangle: Rounded Corners 14">
            <a:extLst>
              <a:ext uri="{FF2B5EF4-FFF2-40B4-BE49-F238E27FC236}">
                <a16:creationId xmlns:a16="http://schemas.microsoft.com/office/drawing/2014/main" id="{6A7296D5-5C1F-4D13-81D1-E3AD2FB0130D}"/>
              </a:ext>
            </a:extLst>
          </p:cNvPr>
          <p:cNvSpPr/>
          <p:nvPr/>
        </p:nvSpPr>
        <p:spPr>
          <a:xfrm>
            <a:off x="683568" y="980728"/>
            <a:ext cx="7776864" cy="1884982"/>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b="1" dirty="0">
              <a:solidFill>
                <a:srgbClr val="7030A0"/>
              </a:solidFill>
            </a:endParaRPr>
          </a:p>
          <a:p>
            <a:pPr algn="ctr"/>
            <a:endParaRPr lang="en-AU" b="1" dirty="0">
              <a:solidFill>
                <a:srgbClr val="7030A0"/>
              </a:solidFill>
            </a:endParaRPr>
          </a:p>
          <a:p>
            <a:pPr algn="ctr"/>
            <a:endParaRPr lang="en-AU" b="1" dirty="0">
              <a:solidFill>
                <a:srgbClr val="7030A0"/>
              </a:solidFill>
            </a:endParaRPr>
          </a:p>
          <a:p>
            <a:pPr algn="ctr"/>
            <a:endParaRPr lang="en-AU" b="1" dirty="0">
              <a:solidFill>
                <a:srgbClr val="7030A0"/>
              </a:solidFill>
            </a:endParaRPr>
          </a:p>
          <a:p>
            <a:r>
              <a:rPr lang="en-AU" b="1" dirty="0">
                <a:solidFill>
                  <a:srgbClr val="7030A0"/>
                </a:solidFill>
              </a:rPr>
              <a:t>                                                    Section (s)188</a:t>
            </a:r>
          </a:p>
          <a:p>
            <a:pPr marL="285750" indent="-285750">
              <a:buFont typeface="Arial" panose="020B0604020202020204" pitchFamily="34" charset="0"/>
              <a:buChar char="•"/>
            </a:pPr>
            <a:r>
              <a:rPr lang="en-AU" sz="1400" dirty="0">
                <a:solidFill>
                  <a:schemeClr val="tx1"/>
                </a:solidFill>
              </a:rPr>
              <a:t>The patient’s psychiatrist </a:t>
            </a:r>
            <a:r>
              <a:rPr lang="en-AU" sz="1400" b="1" dirty="0">
                <a:solidFill>
                  <a:schemeClr val="tx1"/>
                </a:solidFill>
              </a:rPr>
              <a:t>must</a:t>
            </a:r>
            <a:r>
              <a:rPr lang="en-AU" sz="1400" dirty="0">
                <a:solidFill>
                  <a:schemeClr val="tx1"/>
                </a:solidFill>
              </a:rPr>
              <a:t> ensure that the patient and Personal Support Persons (PSPs) are involved in the preparation </a:t>
            </a:r>
            <a:r>
              <a:rPr lang="en-AU" sz="1400" b="1" dirty="0">
                <a:solidFill>
                  <a:schemeClr val="tx1"/>
                </a:solidFill>
              </a:rPr>
              <a:t>and</a:t>
            </a:r>
            <a:r>
              <a:rPr lang="en-AU" sz="1400" dirty="0">
                <a:solidFill>
                  <a:schemeClr val="tx1"/>
                </a:solidFill>
              </a:rPr>
              <a:t> review, of the TSD Plan </a:t>
            </a:r>
            <a:r>
              <a:rPr lang="en-AU" sz="1400" b="1" dirty="0">
                <a:solidFill>
                  <a:schemeClr val="tx1"/>
                </a:solidFill>
              </a:rPr>
              <a:t>and</a:t>
            </a:r>
            <a:r>
              <a:rPr lang="en-AU" sz="1400" dirty="0">
                <a:solidFill>
                  <a:schemeClr val="tx1"/>
                </a:solidFill>
              </a:rPr>
              <a:t> a record made of their involvement.</a:t>
            </a:r>
          </a:p>
          <a:p>
            <a:pPr marL="285750" indent="-285750">
              <a:buFont typeface="Arial" panose="020B0604020202020204" pitchFamily="34" charset="0"/>
              <a:buChar char="•"/>
            </a:pPr>
            <a:r>
              <a:rPr lang="en-AU" sz="1400" dirty="0">
                <a:solidFill>
                  <a:schemeClr val="tx1"/>
                </a:solidFill>
              </a:rPr>
              <a:t>Patient capacity is not needed to consent to the plan being implemented – the person authorised by law can consent.</a:t>
            </a:r>
          </a:p>
          <a:p>
            <a:pPr algn="ctr"/>
            <a:r>
              <a:rPr lang="en-AU" b="1" dirty="0"/>
              <a:t>ALL</a:t>
            </a:r>
            <a:r>
              <a:rPr lang="en-AU" b="1" dirty="0">
                <a:solidFill>
                  <a:srgbClr val="7030A0"/>
                </a:solidFill>
              </a:rPr>
              <a:t> </a:t>
            </a:r>
            <a:r>
              <a:rPr lang="en-AU" dirty="0"/>
              <a:t>treatment, care and support provided to an involuntary* patient </a:t>
            </a:r>
          </a:p>
          <a:p>
            <a:pPr algn="ctr"/>
            <a:r>
              <a:rPr lang="en-AU" dirty="0"/>
              <a:t>(includes Community Treatment Orders) </a:t>
            </a:r>
          </a:p>
          <a:p>
            <a:pPr algn="ctr"/>
            <a:r>
              <a:rPr lang="en-AU" dirty="0"/>
              <a:t>he TSD Plan </a:t>
            </a:r>
            <a:r>
              <a:rPr lang="en-AU" b="1" dirty="0"/>
              <a:t>must</a:t>
            </a:r>
            <a:r>
              <a:rPr lang="en-AU" dirty="0"/>
              <a:t> outline the treatment and support that will </a:t>
            </a:r>
          </a:p>
          <a:p>
            <a:pPr algn="ctr"/>
            <a:r>
              <a:rPr lang="en-AU" dirty="0"/>
              <a:t>be provided to the patient while in hospital </a:t>
            </a:r>
          </a:p>
          <a:p>
            <a:pPr algn="ctr"/>
            <a:r>
              <a:rPr lang="en-AU" b="1" dirty="0"/>
              <a:t>and</a:t>
            </a:r>
            <a:r>
              <a:rPr lang="en-AU" dirty="0"/>
              <a:t> what will be offered after discharge</a:t>
            </a:r>
          </a:p>
        </p:txBody>
      </p:sp>
      <p:sp>
        <p:nvSpPr>
          <p:cNvPr id="16" name="TextBox 15">
            <a:extLst>
              <a:ext uri="{FF2B5EF4-FFF2-40B4-BE49-F238E27FC236}">
                <a16:creationId xmlns:a16="http://schemas.microsoft.com/office/drawing/2014/main" id="{E2A5E446-223D-4D24-A090-EB3E58A1DBD4}"/>
              </a:ext>
            </a:extLst>
          </p:cNvPr>
          <p:cNvSpPr txBox="1"/>
          <p:nvPr/>
        </p:nvSpPr>
        <p:spPr>
          <a:xfrm>
            <a:off x="755576" y="5013176"/>
            <a:ext cx="7855719" cy="769441"/>
          </a:xfrm>
          <a:prstGeom prst="rect">
            <a:avLst/>
          </a:prstGeom>
          <a:noFill/>
        </p:spPr>
        <p:txBody>
          <a:bodyPr wrap="square" rtlCol="0">
            <a:spAutoFit/>
          </a:bodyPr>
          <a:lstStyle/>
          <a:p>
            <a:r>
              <a:rPr lang="en-AU" sz="1600" b="1" dirty="0"/>
              <a:t>Note: </a:t>
            </a:r>
            <a:r>
              <a:rPr lang="en-AU" sz="1400" dirty="0"/>
              <a:t>There are </a:t>
            </a:r>
            <a:r>
              <a:rPr lang="en-AU" sz="1400" b="1" dirty="0"/>
              <a:t>exclusion powers</a:t>
            </a:r>
            <a:r>
              <a:rPr lang="en-AU" sz="1400" dirty="0"/>
              <a:t>.  This might include a situation where an involuntary patient</a:t>
            </a:r>
            <a:r>
              <a:rPr lang="en-AU" sz="1400" b="1" dirty="0"/>
              <a:t> </a:t>
            </a:r>
          </a:p>
          <a:p>
            <a:r>
              <a:rPr lang="en-AU" sz="1400" b="1" dirty="0"/>
              <a:t>refuses to consent </a:t>
            </a:r>
            <a:r>
              <a:rPr lang="en-AU" sz="1400" dirty="0"/>
              <a:t>and the psychiatrist considers the refusal to be reasonable (s288) or the psychiatrist considers that it is </a:t>
            </a:r>
            <a:r>
              <a:rPr lang="en-AU" sz="1400" b="1" dirty="0"/>
              <a:t>not in the patient’s best interests </a:t>
            </a:r>
            <a:r>
              <a:rPr lang="en-AU" sz="1400" dirty="0"/>
              <a:t>(s292).</a:t>
            </a:r>
            <a:r>
              <a:rPr lang="en-AU" sz="1400" b="1" dirty="0"/>
              <a:t> </a:t>
            </a:r>
          </a:p>
        </p:txBody>
      </p:sp>
      <p:pic>
        <p:nvPicPr>
          <p:cNvPr id="4" name="Picture 3">
            <a:extLst>
              <a:ext uri="{FF2B5EF4-FFF2-40B4-BE49-F238E27FC236}">
                <a16:creationId xmlns:a16="http://schemas.microsoft.com/office/drawing/2014/main" id="{B0DCB3BE-0E7D-411C-BC9B-39F59FD471DB}"/>
              </a:ext>
            </a:extLst>
          </p:cNvPr>
          <p:cNvPicPr>
            <a:picLocks noChangeAspect="1"/>
          </p:cNvPicPr>
          <p:nvPr/>
        </p:nvPicPr>
        <p:blipFill>
          <a:blip r:embed="rId4"/>
          <a:stretch>
            <a:fillRect/>
          </a:stretch>
        </p:blipFill>
        <p:spPr>
          <a:xfrm>
            <a:off x="3548357" y="6165304"/>
            <a:ext cx="2895851" cy="646232"/>
          </a:xfrm>
          <a:prstGeom prst="rect">
            <a:avLst/>
          </a:prstGeom>
        </p:spPr>
      </p:pic>
      <p:sp>
        <p:nvSpPr>
          <p:cNvPr id="10" name="Rectangle: Rounded Corners 9">
            <a:extLst>
              <a:ext uri="{FF2B5EF4-FFF2-40B4-BE49-F238E27FC236}">
                <a16:creationId xmlns:a16="http://schemas.microsoft.com/office/drawing/2014/main" id="{874BC7A2-FC17-4F22-B53B-D7EC37E9C3F4}"/>
              </a:ext>
            </a:extLst>
          </p:cNvPr>
          <p:cNvSpPr/>
          <p:nvPr/>
        </p:nvSpPr>
        <p:spPr>
          <a:xfrm>
            <a:off x="771752" y="3212976"/>
            <a:ext cx="7685731" cy="1103000"/>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TextBox 16">
            <a:extLst>
              <a:ext uri="{FF2B5EF4-FFF2-40B4-BE49-F238E27FC236}">
                <a16:creationId xmlns:a16="http://schemas.microsoft.com/office/drawing/2014/main" id="{7D38A8A4-DCC6-473C-8FCC-562BB614E4F5}"/>
              </a:ext>
            </a:extLst>
          </p:cNvPr>
          <p:cNvSpPr txBox="1"/>
          <p:nvPr/>
        </p:nvSpPr>
        <p:spPr>
          <a:xfrm>
            <a:off x="1043608" y="3284984"/>
            <a:ext cx="7200800" cy="800219"/>
          </a:xfrm>
          <a:prstGeom prst="rect">
            <a:avLst/>
          </a:prstGeom>
          <a:noFill/>
        </p:spPr>
        <p:txBody>
          <a:bodyPr wrap="square" rtlCol="0">
            <a:spAutoFit/>
          </a:bodyPr>
          <a:lstStyle/>
          <a:p>
            <a:r>
              <a:rPr lang="en-AU" b="1" dirty="0">
                <a:solidFill>
                  <a:srgbClr val="7030A0"/>
                </a:solidFill>
              </a:rPr>
              <a:t>s422 and s423 </a:t>
            </a:r>
            <a:r>
              <a:rPr lang="en-AU" sz="1400" dirty="0"/>
              <a:t>– a patient can apply for a </a:t>
            </a:r>
            <a:r>
              <a:rPr lang="en-AU" sz="1400" b="1" dirty="0"/>
              <a:t>Compliance Order</a:t>
            </a:r>
            <a:r>
              <a:rPr lang="en-AU" sz="1400" dirty="0"/>
              <a:t> to ensure that a TSD Plan is prepared, reviewed or revised.  </a:t>
            </a:r>
          </a:p>
          <a:p>
            <a:r>
              <a:rPr lang="en-AU" sz="1400" b="1" dirty="0"/>
              <a:t>(Note – this is not available to voluntary patients).</a:t>
            </a:r>
          </a:p>
        </p:txBody>
      </p:sp>
    </p:spTree>
    <p:extLst>
      <p:ext uri="{BB962C8B-B14F-4D97-AF65-F5344CB8AC3E}">
        <p14:creationId xmlns:p14="http://schemas.microsoft.com/office/powerpoint/2010/main" val="4185473281"/>
      </p:ext>
    </p:extLst>
  </p:cSld>
  <p:clrMapOvr>
    <a:masterClrMapping/>
  </p:clrMapOvr>
  <p:transition advTm="15725"/>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6" name="Rectangle 5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AU"/>
          </a:p>
        </p:txBody>
      </p:sp>
      <p:grpSp>
        <p:nvGrpSpPr>
          <p:cNvPr id="2" name="Group 56"/>
          <p:cNvGrpSpPr>
            <a:grpSpLocks/>
          </p:cNvGrpSpPr>
          <p:nvPr/>
        </p:nvGrpSpPr>
        <p:grpSpPr bwMode="auto">
          <a:xfrm rot="5400000">
            <a:off x="7594897" y="-790649"/>
            <a:ext cx="404664" cy="1985963"/>
            <a:chOff x="283" y="3019"/>
            <a:chExt cx="1356" cy="3127"/>
          </a:xfrm>
        </p:grpSpPr>
        <p:sp>
          <p:nvSpPr>
            <p:cNvPr id="2105" name="Freeform 57"/>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solidFill>
              <a:srgbClr val="4D8F99"/>
            </a:solid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
        <p:nvSpPr>
          <p:cNvPr id="11" name="Rectangle: Rounded Corners 10">
            <a:extLst>
              <a:ext uri="{FF2B5EF4-FFF2-40B4-BE49-F238E27FC236}">
                <a16:creationId xmlns:a16="http://schemas.microsoft.com/office/drawing/2014/main" id="{A96C21B3-E1D4-4FBA-BDB8-BC67A411737C}"/>
              </a:ext>
            </a:extLst>
          </p:cNvPr>
          <p:cNvSpPr/>
          <p:nvPr/>
        </p:nvSpPr>
        <p:spPr>
          <a:xfrm>
            <a:off x="1475656" y="620688"/>
            <a:ext cx="7344816" cy="1424175"/>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t>ALL</a:t>
            </a:r>
            <a:r>
              <a:rPr lang="en-AU" b="1" dirty="0">
                <a:solidFill>
                  <a:srgbClr val="7030A0"/>
                </a:solidFill>
              </a:rPr>
              <a:t> </a:t>
            </a:r>
            <a:r>
              <a:rPr lang="en-AU" dirty="0"/>
              <a:t>treatment, care and support provided to an involuntary* patient </a:t>
            </a:r>
          </a:p>
          <a:p>
            <a:pPr algn="ctr"/>
            <a:r>
              <a:rPr lang="en-AU" dirty="0"/>
              <a:t>(includes Community Treatment Orders) </a:t>
            </a:r>
          </a:p>
          <a:p>
            <a:pPr algn="ctr"/>
            <a:r>
              <a:rPr lang="en-AU" dirty="0"/>
              <a:t>The TSD Plan </a:t>
            </a:r>
            <a:r>
              <a:rPr lang="en-AU" b="1" dirty="0"/>
              <a:t>must</a:t>
            </a:r>
            <a:r>
              <a:rPr lang="en-AU" dirty="0"/>
              <a:t> outline the treatment and support that will </a:t>
            </a:r>
          </a:p>
          <a:p>
            <a:pPr algn="ctr"/>
            <a:r>
              <a:rPr lang="en-AU" dirty="0"/>
              <a:t>be provided to the patient while in hospital </a:t>
            </a:r>
          </a:p>
          <a:p>
            <a:pPr algn="ctr"/>
            <a:r>
              <a:rPr lang="en-AU" b="1" dirty="0"/>
              <a:t>and</a:t>
            </a:r>
            <a:r>
              <a:rPr lang="en-AU" dirty="0"/>
              <a:t> what will be offered after discharge</a:t>
            </a:r>
          </a:p>
        </p:txBody>
      </p:sp>
      <p:sp>
        <p:nvSpPr>
          <p:cNvPr id="8" name="TextBox 7">
            <a:extLst>
              <a:ext uri="{FF2B5EF4-FFF2-40B4-BE49-F238E27FC236}">
                <a16:creationId xmlns:a16="http://schemas.microsoft.com/office/drawing/2014/main" id="{020C66FC-AFFC-45D9-8414-33ED03DDEE2F}"/>
              </a:ext>
            </a:extLst>
          </p:cNvPr>
          <p:cNvSpPr txBox="1"/>
          <p:nvPr/>
        </p:nvSpPr>
        <p:spPr>
          <a:xfrm>
            <a:off x="1619672" y="616620"/>
            <a:ext cx="7128792" cy="1446550"/>
          </a:xfrm>
          <a:prstGeom prst="rect">
            <a:avLst/>
          </a:prstGeom>
          <a:noFill/>
        </p:spPr>
        <p:txBody>
          <a:bodyPr wrap="square" rtlCol="0">
            <a:spAutoFit/>
          </a:bodyPr>
          <a:lstStyle/>
          <a:p>
            <a:r>
              <a:rPr lang="en-AU" sz="1400" b="1" dirty="0">
                <a:solidFill>
                  <a:srgbClr val="7030A0"/>
                </a:solidFill>
              </a:rPr>
              <a:t>s394(1)(d) </a:t>
            </a:r>
            <a:r>
              <a:rPr lang="en-AU" sz="1400" dirty="0">
                <a:solidFill>
                  <a:srgbClr val="7030A0"/>
                </a:solidFill>
              </a:rPr>
              <a:t>– </a:t>
            </a:r>
            <a:r>
              <a:rPr lang="en-AU" sz="1400" dirty="0"/>
              <a:t>The </a:t>
            </a:r>
            <a:r>
              <a:rPr lang="en-AU" sz="1400" b="1" dirty="0"/>
              <a:t>Mental Health Tribunal</a:t>
            </a:r>
            <a:r>
              <a:rPr lang="en-AU" sz="1400" dirty="0"/>
              <a:t> </a:t>
            </a:r>
            <a:r>
              <a:rPr lang="en-AU" sz="1400" b="1" dirty="0"/>
              <a:t>must</a:t>
            </a:r>
            <a:r>
              <a:rPr lang="en-AU" sz="1400" dirty="0"/>
              <a:t> have regard to the patient’s TSD Plan when making a decision on a review of involuntary status.</a:t>
            </a:r>
          </a:p>
          <a:p>
            <a:r>
              <a:rPr lang="en-AU" sz="1400" b="1" dirty="0">
                <a:solidFill>
                  <a:srgbClr val="7030A0"/>
                </a:solidFill>
              </a:rPr>
              <a:t>s395(3)</a:t>
            </a:r>
            <a:r>
              <a:rPr lang="en-AU" sz="1400" b="1" dirty="0"/>
              <a:t> </a:t>
            </a:r>
            <a:r>
              <a:rPr lang="en-AU" sz="1400" dirty="0"/>
              <a:t>– While the Tribunal cannot make an order or give a direction about a patient’s TSD Plan, it </a:t>
            </a:r>
            <a:r>
              <a:rPr lang="en-AU" sz="1400" b="1" dirty="0"/>
              <a:t>may make a recommendation </a:t>
            </a:r>
            <a:r>
              <a:rPr lang="en-AU" sz="1400" dirty="0"/>
              <a:t>that the psychiatrist review the TSD Plan and about the amendments that could be made (and give a copy to the Chief Psychiatrist).</a:t>
            </a:r>
          </a:p>
          <a:p>
            <a:endParaRPr lang="en-AU" dirty="0">
              <a:solidFill>
                <a:srgbClr val="7030A0"/>
              </a:solidFill>
            </a:endParaRPr>
          </a:p>
        </p:txBody>
      </p:sp>
      <p:sp>
        <p:nvSpPr>
          <p:cNvPr id="13" name="TextBox 12">
            <a:extLst>
              <a:ext uri="{FF2B5EF4-FFF2-40B4-BE49-F238E27FC236}">
                <a16:creationId xmlns:a16="http://schemas.microsoft.com/office/drawing/2014/main" id="{9DE9ED44-33E6-4D89-B1A3-83BD9DBDB553}"/>
              </a:ext>
            </a:extLst>
          </p:cNvPr>
          <p:cNvSpPr txBox="1"/>
          <p:nvPr/>
        </p:nvSpPr>
        <p:spPr>
          <a:xfrm>
            <a:off x="1597049" y="2852936"/>
            <a:ext cx="7007399" cy="3077766"/>
          </a:xfrm>
          <a:prstGeom prst="rect">
            <a:avLst/>
          </a:prstGeom>
          <a:noFill/>
        </p:spPr>
        <p:txBody>
          <a:bodyPr wrap="square" rtlCol="0">
            <a:spAutoFit/>
          </a:bodyPr>
          <a:lstStyle/>
          <a:p>
            <a:r>
              <a:rPr lang="en-AU" sz="1400" b="1" dirty="0"/>
              <a:t>What is the Mental Health Tribunal?  </a:t>
            </a:r>
          </a:p>
          <a:p>
            <a:r>
              <a:rPr lang="en-AU" sz="1200" dirty="0"/>
              <a:t>The Mental Health Tribunal (the Tribunal) is an independent statutory tribunal established under the Act. </a:t>
            </a:r>
          </a:p>
          <a:p>
            <a:r>
              <a:rPr lang="en-AU" sz="1200" dirty="0"/>
              <a:t>Its role is to:</a:t>
            </a:r>
          </a:p>
          <a:p>
            <a:pPr marL="171450" indent="-171450">
              <a:buFont typeface="Arial" panose="020B0604020202020204" pitchFamily="34" charset="0"/>
              <a:buChar char="•"/>
            </a:pPr>
            <a:r>
              <a:rPr lang="en-AU" sz="1200" dirty="0"/>
              <a:t>oversee the involuntary treatment imposed, and certain decisions made, under the Act; </a:t>
            </a:r>
          </a:p>
          <a:p>
            <a:pPr marL="171450" indent="-171450">
              <a:buFont typeface="Arial" panose="020B0604020202020204" pitchFamily="34" charset="0"/>
              <a:buChar char="•"/>
            </a:pPr>
            <a:r>
              <a:rPr lang="en-AU" sz="1200" dirty="0"/>
              <a:t>safeguard the rights of involuntary patients in WA; </a:t>
            </a:r>
          </a:p>
          <a:p>
            <a:pPr marL="171450" indent="-171450">
              <a:buFont typeface="Arial" panose="020B0604020202020204" pitchFamily="34" charset="0"/>
              <a:buChar char="•"/>
            </a:pPr>
            <a:r>
              <a:rPr lang="en-AU" sz="1200" dirty="0"/>
              <a:t>conduct informal hearings for a range of matters; </a:t>
            </a:r>
          </a:p>
          <a:p>
            <a:pPr marL="171450" indent="-171450">
              <a:buFont typeface="Arial" panose="020B0604020202020204" pitchFamily="34" charset="0"/>
              <a:buChar char="•"/>
            </a:pPr>
            <a:r>
              <a:rPr lang="en-AU" sz="1200" dirty="0"/>
              <a:t>invite the attendance of the patient, the patient's legal representative   and or advocate, as well as carers, close family members and personal support persons to hearings. Representatives of the patient’s treating team also attend the hearing.    </a:t>
            </a:r>
          </a:p>
          <a:p>
            <a:endParaRPr lang="en-AU" sz="1200" dirty="0"/>
          </a:p>
          <a:p>
            <a:r>
              <a:rPr lang="en-AU" sz="1200" dirty="0"/>
              <a:t>The Tribunal who conducts the hearing of your family member or friend’s case will comprise a lawyer, a psychiatrist (not the treating psychiatrist) and a community member.   The hearing is held at the health services where the person is detained.   </a:t>
            </a:r>
          </a:p>
          <a:p>
            <a:r>
              <a:rPr lang="en-AU" sz="1200" dirty="0"/>
              <a:t>Adapted from:</a:t>
            </a:r>
          </a:p>
          <a:p>
            <a:r>
              <a:rPr lang="en-AU" sz="1200" dirty="0">
                <a:hlinkClick r:id="rId2"/>
              </a:rPr>
              <a:t>http://www.parliament.wa.gov.au/publications/tabledpapers.nsf/displaypaper/4011798abc93342dfb05d9034825830e0005da53/$file/1798.pdf</a:t>
            </a:r>
            <a:endParaRPr lang="en-AU" sz="1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492" y="780689"/>
            <a:ext cx="1008124" cy="1424175"/>
          </a:xfrm>
          <a:prstGeom prst="rect">
            <a:avLst/>
          </a:prstGeom>
        </p:spPr>
      </p:pic>
      <p:pic>
        <p:nvPicPr>
          <p:cNvPr id="5" name="Picture 4">
            <a:extLst>
              <a:ext uri="{FF2B5EF4-FFF2-40B4-BE49-F238E27FC236}">
                <a16:creationId xmlns:a16="http://schemas.microsoft.com/office/drawing/2014/main" id="{383E59A7-DCEC-4295-B5BA-F468C0263F66}"/>
              </a:ext>
            </a:extLst>
          </p:cNvPr>
          <p:cNvPicPr>
            <a:picLocks noChangeAspect="1"/>
          </p:cNvPicPr>
          <p:nvPr/>
        </p:nvPicPr>
        <p:blipFill>
          <a:blip r:embed="rId4"/>
          <a:stretch>
            <a:fillRect/>
          </a:stretch>
        </p:blipFill>
        <p:spPr>
          <a:xfrm>
            <a:off x="395536" y="3742538"/>
            <a:ext cx="932769" cy="1298561"/>
          </a:xfrm>
          <a:prstGeom prst="rect">
            <a:avLst/>
          </a:prstGeom>
        </p:spPr>
      </p:pic>
      <p:pic>
        <p:nvPicPr>
          <p:cNvPr id="6" name="Picture 5">
            <a:extLst>
              <a:ext uri="{FF2B5EF4-FFF2-40B4-BE49-F238E27FC236}">
                <a16:creationId xmlns:a16="http://schemas.microsoft.com/office/drawing/2014/main" id="{2C90D241-94E3-4C5F-AFDC-745815697E32}"/>
              </a:ext>
            </a:extLst>
          </p:cNvPr>
          <p:cNvPicPr>
            <a:picLocks noChangeAspect="1"/>
          </p:cNvPicPr>
          <p:nvPr/>
        </p:nvPicPr>
        <p:blipFill>
          <a:blip r:embed="rId5"/>
          <a:stretch>
            <a:fillRect/>
          </a:stretch>
        </p:blipFill>
        <p:spPr>
          <a:xfrm>
            <a:off x="6588224" y="6006812"/>
            <a:ext cx="818431" cy="818431"/>
          </a:xfrm>
          <a:prstGeom prst="rect">
            <a:avLst/>
          </a:prstGeom>
        </p:spPr>
      </p:pic>
      <p:pic>
        <p:nvPicPr>
          <p:cNvPr id="7" name="Picture 6">
            <a:extLst>
              <a:ext uri="{FF2B5EF4-FFF2-40B4-BE49-F238E27FC236}">
                <a16:creationId xmlns:a16="http://schemas.microsoft.com/office/drawing/2014/main" id="{94C9D48E-3D49-48E1-8CEE-58E282077DEF}"/>
              </a:ext>
            </a:extLst>
          </p:cNvPr>
          <p:cNvPicPr>
            <a:picLocks noChangeAspect="1"/>
          </p:cNvPicPr>
          <p:nvPr/>
        </p:nvPicPr>
        <p:blipFill>
          <a:blip r:embed="rId6"/>
          <a:stretch>
            <a:fillRect/>
          </a:stretch>
        </p:blipFill>
        <p:spPr>
          <a:xfrm>
            <a:off x="7668344" y="6091608"/>
            <a:ext cx="1416695" cy="691746"/>
          </a:xfrm>
          <a:prstGeom prst="rect">
            <a:avLst/>
          </a:prstGeom>
        </p:spPr>
      </p:pic>
      <p:pic>
        <p:nvPicPr>
          <p:cNvPr id="10" name="Picture 9">
            <a:extLst>
              <a:ext uri="{FF2B5EF4-FFF2-40B4-BE49-F238E27FC236}">
                <a16:creationId xmlns:a16="http://schemas.microsoft.com/office/drawing/2014/main" id="{49D80B64-262F-4339-B1A3-9BDBD0BAA7C2}"/>
              </a:ext>
            </a:extLst>
          </p:cNvPr>
          <p:cNvPicPr>
            <a:picLocks noChangeAspect="1"/>
          </p:cNvPicPr>
          <p:nvPr/>
        </p:nvPicPr>
        <p:blipFill>
          <a:blip r:embed="rId7"/>
          <a:stretch>
            <a:fillRect/>
          </a:stretch>
        </p:blipFill>
        <p:spPr>
          <a:xfrm>
            <a:off x="3465643" y="6097003"/>
            <a:ext cx="2895851" cy="646232"/>
          </a:xfrm>
          <a:prstGeom prst="rect">
            <a:avLst/>
          </a:prstGeom>
        </p:spPr>
      </p:pic>
    </p:spTree>
  </p:cSld>
  <p:clrMapOvr>
    <a:masterClrMapping/>
  </p:clrMapOvr>
  <p:transition advTm="15834"/>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6" name="Rectangle 5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AU"/>
          </a:p>
        </p:txBody>
      </p:sp>
      <p:grpSp>
        <p:nvGrpSpPr>
          <p:cNvPr id="2104" name="Group 56"/>
          <p:cNvGrpSpPr>
            <a:grpSpLocks/>
          </p:cNvGrpSpPr>
          <p:nvPr/>
        </p:nvGrpSpPr>
        <p:grpSpPr bwMode="auto">
          <a:xfrm rot="5400000">
            <a:off x="8101027" y="-550275"/>
            <a:ext cx="457199" cy="1557752"/>
            <a:chOff x="283" y="3019"/>
            <a:chExt cx="1356" cy="3127"/>
          </a:xfrm>
        </p:grpSpPr>
        <p:sp>
          <p:nvSpPr>
            <p:cNvPr id="2105" name="Freeform 57"/>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solidFill>
              <a:srgbClr val="4D8F99"/>
            </a:solid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2108" name="Group 60"/>
          <p:cNvGrpSpPr>
            <a:grpSpLocks/>
          </p:cNvGrpSpPr>
          <p:nvPr/>
        </p:nvGrpSpPr>
        <p:grpSpPr bwMode="auto">
          <a:xfrm rot="5400000">
            <a:off x="-825091" y="5592750"/>
            <a:ext cx="2117725" cy="467544"/>
            <a:chOff x="9647" y="2123"/>
            <a:chExt cx="3336" cy="1222"/>
          </a:xfrm>
        </p:grpSpPr>
        <p:sp>
          <p:nvSpPr>
            <p:cNvPr id="2109" name="Freeform 61"/>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solidFill>
              <a:srgbClr val="D2232A"/>
            </a:solid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pic>
        <p:nvPicPr>
          <p:cNvPr id="10" name="Picture 9">
            <a:extLst>
              <a:ext uri="{FF2B5EF4-FFF2-40B4-BE49-F238E27FC236}">
                <a16:creationId xmlns:a16="http://schemas.microsoft.com/office/drawing/2014/main" id="{65FC8344-1F9B-4835-B3D2-923B1F2E14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6190710"/>
            <a:ext cx="648072" cy="648072"/>
          </a:xfrm>
          <a:prstGeom prst="rect">
            <a:avLst/>
          </a:prstGeom>
        </p:spPr>
      </p:pic>
      <p:pic>
        <p:nvPicPr>
          <p:cNvPr id="11" name="Picture 4" descr="http://mentalhealthmatters2.com/wp-content/uploads/2014/12/logosmall.jpg">
            <a:extLst>
              <a:ext uri="{FF2B5EF4-FFF2-40B4-BE49-F238E27FC236}">
                <a16:creationId xmlns:a16="http://schemas.microsoft.com/office/drawing/2014/main" id="{A37BBDC3-CBBF-443D-B28E-FC7A08A02AEC}"/>
              </a:ext>
            </a:extLst>
          </p:cNvPr>
          <p:cNvPicPr>
            <a:picLocks noChangeAspect="1" noChangeArrowheads="1"/>
          </p:cNvPicPr>
          <p:nvPr/>
        </p:nvPicPr>
        <p:blipFill>
          <a:blip r:embed="rId3" cstate="print"/>
          <a:srcRect/>
          <a:stretch>
            <a:fillRect/>
          </a:stretch>
        </p:blipFill>
        <p:spPr bwMode="auto">
          <a:xfrm>
            <a:off x="7884368" y="6240870"/>
            <a:ext cx="1259632" cy="615412"/>
          </a:xfrm>
          <a:prstGeom prst="rect">
            <a:avLst/>
          </a:prstGeom>
          <a:noFill/>
        </p:spPr>
      </p:pic>
      <p:sp>
        <p:nvSpPr>
          <p:cNvPr id="3" name="Rectangle: Rounded Corners 2">
            <a:extLst>
              <a:ext uri="{FF2B5EF4-FFF2-40B4-BE49-F238E27FC236}">
                <a16:creationId xmlns:a16="http://schemas.microsoft.com/office/drawing/2014/main" id="{1557EE33-20BE-49E9-AEEA-109DE57183F8}"/>
              </a:ext>
            </a:extLst>
          </p:cNvPr>
          <p:cNvSpPr/>
          <p:nvPr/>
        </p:nvSpPr>
        <p:spPr>
          <a:xfrm>
            <a:off x="564244" y="906493"/>
            <a:ext cx="8040203" cy="2810540"/>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rgbClr val="7030A0"/>
              </a:solidFill>
            </a:endParaRPr>
          </a:p>
          <a:p>
            <a:pPr algn="ctr"/>
            <a:r>
              <a:rPr lang="en-AU" b="1" dirty="0"/>
              <a:t>ALL</a:t>
            </a:r>
            <a:r>
              <a:rPr lang="en-AU" b="1" dirty="0">
                <a:solidFill>
                  <a:srgbClr val="7030A0"/>
                </a:solidFill>
              </a:rPr>
              <a:t> </a:t>
            </a:r>
            <a:r>
              <a:rPr lang="en-AU" dirty="0"/>
              <a:t>treatment, care and support provided to an involuntary* patient </a:t>
            </a:r>
          </a:p>
          <a:p>
            <a:pPr algn="ctr"/>
            <a:r>
              <a:rPr lang="en-AU" dirty="0"/>
              <a:t>(includes Community Treatment Orders) </a:t>
            </a:r>
          </a:p>
          <a:p>
            <a:pPr algn="ctr"/>
            <a:r>
              <a:rPr lang="en-AU" dirty="0"/>
              <a:t>The TSD Plan </a:t>
            </a:r>
            <a:r>
              <a:rPr lang="en-AU" b="1" dirty="0"/>
              <a:t>must</a:t>
            </a:r>
            <a:r>
              <a:rPr lang="en-AU" dirty="0"/>
              <a:t> outline the treatment and support that will </a:t>
            </a:r>
          </a:p>
          <a:p>
            <a:pPr algn="ctr"/>
            <a:r>
              <a:rPr lang="en-AU" dirty="0"/>
              <a:t>be provided to the patient while in hospital </a:t>
            </a:r>
          </a:p>
          <a:p>
            <a:pPr algn="ctr"/>
            <a:r>
              <a:rPr lang="en-AU" b="1" dirty="0"/>
              <a:t>and</a:t>
            </a:r>
            <a:r>
              <a:rPr lang="en-AU" dirty="0"/>
              <a:t> what will be offered after discharge</a:t>
            </a:r>
          </a:p>
        </p:txBody>
      </p:sp>
      <p:sp>
        <p:nvSpPr>
          <p:cNvPr id="6" name="TextBox 5">
            <a:extLst>
              <a:ext uri="{FF2B5EF4-FFF2-40B4-BE49-F238E27FC236}">
                <a16:creationId xmlns:a16="http://schemas.microsoft.com/office/drawing/2014/main" id="{77CA8C48-902F-40AF-9A1D-0CD7518C4565}"/>
              </a:ext>
            </a:extLst>
          </p:cNvPr>
          <p:cNvSpPr txBox="1"/>
          <p:nvPr/>
        </p:nvSpPr>
        <p:spPr>
          <a:xfrm>
            <a:off x="35495" y="375047"/>
            <a:ext cx="8064897" cy="369332"/>
          </a:xfrm>
          <a:prstGeom prst="rect">
            <a:avLst/>
          </a:prstGeom>
          <a:noFill/>
        </p:spPr>
        <p:txBody>
          <a:bodyPr wrap="square" rtlCol="0">
            <a:spAutoFit/>
          </a:bodyPr>
          <a:lstStyle/>
          <a:p>
            <a:r>
              <a:rPr lang="en-AU" b="1" dirty="0"/>
              <a:t>                         </a:t>
            </a:r>
            <a:r>
              <a:rPr lang="en-AU" b="1" dirty="0">
                <a:solidFill>
                  <a:srgbClr val="7030A0"/>
                </a:solidFill>
              </a:rPr>
              <a:t>What’s included in a Treatment, Support and Discharge plan?</a:t>
            </a:r>
            <a:endParaRPr lang="en-AU" i="1" dirty="0">
              <a:solidFill>
                <a:srgbClr val="7030A0"/>
              </a:solidFill>
            </a:endParaRPr>
          </a:p>
        </p:txBody>
      </p:sp>
      <p:sp>
        <p:nvSpPr>
          <p:cNvPr id="2" name="TextBox 1"/>
          <p:cNvSpPr txBox="1"/>
          <p:nvPr/>
        </p:nvSpPr>
        <p:spPr>
          <a:xfrm>
            <a:off x="1259632" y="908720"/>
            <a:ext cx="6840760" cy="3600986"/>
          </a:xfrm>
          <a:prstGeom prst="rect">
            <a:avLst/>
          </a:prstGeom>
          <a:noFill/>
        </p:spPr>
        <p:txBody>
          <a:bodyPr wrap="square" rtlCol="0">
            <a:spAutoFit/>
          </a:bodyPr>
          <a:lstStyle/>
          <a:p>
            <a:pPr algn="ctr"/>
            <a:r>
              <a:rPr lang="en-AU" sz="1400" dirty="0"/>
              <a:t>Patient’s name and personal details</a:t>
            </a:r>
          </a:p>
          <a:p>
            <a:pPr algn="ctr"/>
            <a:r>
              <a:rPr lang="en-AU" sz="1400" dirty="0"/>
              <a:t>Case Manager’s name and health service information</a:t>
            </a:r>
          </a:p>
          <a:p>
            <a:pPr algn="ctr"/>
            <a:r>
              <a:rPr lang="en-AU" sz="1400" dirty="0"/>
              <a:t>Start and review dates of the plan </a:t>
            </a:r>
          </a:p>
          <a:p>
            <a:pPr algn="ctr"/>
            <a:r>
              <a:rPr lang="en-AU" sz="1400" dirty="0"/>
              <a:t>Details re the person’s mental health, alcohol and other drug use, physical health, gender / sexuality, legal issues, accommodation, employment, interests….</a:t>
            </a:r>
          </a:p>
          <a:p>
            <a:pPr algn="ctr"/>
            <a:r>
              <a:rPr lang="en-AU" sz="1400" dirty="0"/>
              <a:t>Results of recent assessments</a:t>
            </a:r>
          </a:p>
          <a:p>
            <a:pPr algn="ctr"/>
            <a:r>
              <a:rPr lang="en-AU" sz="1400" dirty="0"/>
              <a:t>Issues / Problems</a:t>
            </a:r>
          </a:p>
          <a:p>
            <a:pPr algn="ctr"/>
            <a:r>
              <a:rPr lang="en-AU" sz="1400" dirty="0"/>
              <a:t>Strengths / Talents</a:t>
            </a:r>
          </a:p>
          <a:p>
            <a:pPr algn="ctr"/>
            <a:r>
              <a:rPr lang="en-AU" sz="1400" dirty="0"/>
              <a:t>Goals </a:t>
            </a:r>
          </a:p>
          <a:p>
            <a:pPr algn="ctr"/>
            <a:r>
              <a:rPr lang="en-AU" sz="1400" dirty="0"/>
              <a:t>Actions</a:t>
            </a:r>
          </a:p>
          <a:p>
            <a:pPr algn="ctr"/>
            <a:r>
              <a:rPr lang="en-AU" sz="1400" dirty="0"/>
              <a:t>Signatures</a:t>
            </a:r>
          </a:p>
          <a:p>
            <a:pPr algn="ctr"/>
            <a:r>
              <a:rPr lang="en-AU" sz="1400" dirty="0"/>
              <a:t>(other information may also be included as templates vary across health services)</a:t>
            </a:r>
          </a:p>
          <a:p>
            <a:pPr algn="ctr"/>
            <a:endParaRPr lang="en-AU" sz="2000" dirty="0"/>
          </a:p>
          <a:p>
            <a:pPr algn="ctr"/>
            <a:r>
              <a:rPr lang="en-AU" sz="2000" dirty="0"/>
              <a:t> </a:t>
            </a:r>
          </a:p>
          <a:p>
            <a:pPr algn="ctr"/>
            <a:endParaRPr lang="en-AU" sz="2000" dirty="0"/>
          </a:p>
        </p:txBody>
      </p:sp>
      <p:sp>
        <p:nvSpPr>
          <p:cNvPr id="7" name="TextBox 6"/>
          <p:cNvSpPr txBox="1"/>
          <p:nvPr/>
        </p:nvSpPr>
        <p:spPr>
          <a:xfrm>
            <a:off x="806260" y="4202504"/>
            <a:ext cx="7726180" cy="738664"/>
          </a:xfrm>
          <a:prstGeom prst="rect">
            <a:avLst/>
          </a:prstGeom>
          <a:noFill/>
        </p:spPr>
        <p:txBody>
          <a:bodyPr wrap="square" rtlCol="0">
            <a:spAutoFit/>
          </a:bodyPr>
          <a:lstStyle/>
          <a:p>
            <a:r>
              <a:rPr lang="en-AU" sz="1400" dirty="0"/>
              <a:t>An example of a TSDP plan is available in the 2018 Mental Health Advocacy Service Treatment, Support and Discharge Plan Inquiry  (pages 77-79).  </a:t>
            </a:r>
          </a:p>
          <a:p>
            <a:r>
              <a:rPr lang="en-AU" sz="1400" dirty="0">
                <a:hlinkClick r:id="rId4"/>
              </a:rPr>
              <a:t>https://mhas.wa.gov.au/assets/documents/TSD-PLANS-final-report-19-March-2018.pdf</a:t>
            </a:r>
            <a:endParaRPr lang="en-AU" sz="1400" dirty="0"/>
          </a:p>
        </p:txBody>
      </p:sp>
      <p:pic>
        <p:nvPicPr>
          <p:cNvPr id="4" name="Picture 3">
            <a:extLst>
              <a:ext uri="{FF2B5EF4-FFF2-40B4-BE49-F238E27FC236}">
                <a16:creationId xmlns:a16="http://schemas.microsoft.com/office/drawing/2014/main" id="{592E7F68-4C70-43CC-A10F-2731342F33A7}"/>
              </a:ext>
            </a:extLst>
          </p:cNvPr>
          <p:cNvPicPr>
            <a:picLocks noChangeAspect="1"/>
          </p:cNvPicPr>
          <p:nvPr/>
        </p:nvPicPr>
        <p:blipFill>
          <a:blip r:embed="rId5"/>
          <a:stretch>
            <a:fillRect/>
          </a:stretch>
        </p:blipFill>
        <p:spPr>
          <a:xfrm>
            <a:off x="4126858" y="6165304"/>
            <a:ext cx="2893414" cy="648072"/>
          </a:xfrm>
          <a:prstGeom prst="rect">
            <a:avLst/>
          </a:prstGeom>
        </p:spPr>
      </p:pic>
    </p:spTree>
  </p:cSld>
  <p:clrMapOvr>
    <a:masterClrMapping/>
  </p:clrMapOvr>
  <p:transition advTm="15663"/>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6" name="Rectangle 5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AU"/>
          </a:p>
        </p:txBody>
      </p:sp>
      <p:grpSp>
        <p:nvGrpSpPr>
          <p:cNvPr id="2" name="Group 56"/>
          <p:cNvGrpSpPr>
            <a:grpSpLocks/>
          </p:cNvGrpSpPr>
          <p:nvPr/>
        </p:nvGrpSpPr>
        <p:grpSpPr bwMode="auto">
          <a:xfrm rot="5400000">
            <a:off x="7367017" y="-562769"/>
            <a:ext cx="860425" cy="1985963"/>
            <a:chOff x="283" y="3019"/>
            <a:chExt cx="1356" cy="3127"/>
          </a:xfrm>
        </p:grpSpPr>
        <p:sp>
          <p:nvSpPr>
            <p:cNvPr id="2105" name="Freeform 57"/>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solidFill>
              <a:srgbClr val="4D8F99"/>
            </a:solid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3" name="Group 60"/>
          <p:cNvGrpSpPr>
            <a:grpSpLocks/>
          </p:cNvGrpSpPr>
          <p:nvPr/>
        </p:nvGrpSpPr>
        <p:grpSpPr bwMode="auto">
          <a:xfrm rot="5400000">
            <a:off x="-671513" y="5079131"/>
            <a:ext cx="2117725" cy="774700"/>
            <a:chOff x="9647" y="2123"/>
            <a:chExt cx="3336" cy="1222"/>
          </a:xfrm>
        </p:grpSpPr>
        <p:sp>
          <p:nvSpPr>
            <p:cNvPr id="2109" name="Freeform 61"/>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solidFill>
              <a:srgbClr val="D2232A"/>
            </a:solid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
        <p:nvSpPr>
          <p:cNvPr id="1945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AU"/>
          </a:p>
        </p:txBody>
      </p:sp>
      <p:grpSp>
        <p:nvGrpSpPr>
          <p:cNvPr id="19457" name="Group 1"/>
          <p:cNvGrpSpPr>
            <a:grpSpLocks/>
          </p:cNvGrpSpPr>
          <p:nvPr/>
        </p:nvGrpSpPr>
        <p:grpSpPr bwMode="auto">
          <a:xfrm>
            <a:off x="467544" y="5624909"/>
            <a:ext cx="2274887" cy="1260475"/>
            <a:chOff x="2938" y="1382"/>
            <a:chExt cx="3582" cy="1986"/>
          </a:xfrm>
        </p:grpSpPr>
        <p:sp>
          <p:nvSpPr>
            <p:cNvPr id="19458" name="Freeform 2"/>
            <p:cNvSpPr>
              <a:spLocks/>
            </p:cNvSpPr>
            <p:nvPr/>
          </p:nvSpPr>
          <p:spPr bwMode="auto">
            <a:xfrm>
              <a:off x="2938" y="1382"/>
              <a:ext cx="3582" cy="1986"/>
            </a:xfrm>
            <a:custGeom>
              <a:avLst/>
              <a:gdLst/>
              <a:ahLst/>
              <a:cxnLst>
                <a:cxn ang="0">
                  <a:pos x="1715" y="2"/>
                </a:cxn>
                <a:cxn ang="0">
                  <a:pos x="1566" y="14"/>
                </a:cxn>
                <a:cxn ang="0">
                  <a:pos x="1421" y="38"/>
                </a:cxn>
                <a:cxn ang="0">
                  <a:pos x="1280" y="74"/>
                </a:cxn>
                <a:cxn ang="0">
                  <a:pos x="1144" y="121"/>
                </a:cxn>
                <a:cxn ang="0">
                  <a:pos x="1012" y="178"/>
                </a:cxn>
                <a:cxn ang="0">
                  <a:pos x="887" y="245"/>
                </a:cxn>
                <a:cxn ang="0">
                  <a:pos x="768" y="321"/>
                </a:cxn>
                <a:cxn ang="0">
                  <a:pos x="655" y="406"/>
                </a:cxn>
                <a:cxn ang="0">
                  <a:pos x="550" y="500"/>
                </a:cxn>
                <a:cxn ang="0">
                  <a:pos x="452" y="602"/>
                </a:cxn>
                <a:cxn ang="0">
                  <a:pos x="362" y="711"/>
                </a:cxn>
                <a:cxn ang="0">
                  <a:pos x="281" y="827"/>
                </a:cxn>
                <a:cxn ang="0">
                  <a:pos x="210" y="949"/>
                </a:cxn>
                <a:cxn ang="0">
                  <a:pos x="148" y="1077"/>
                </a:cxn>
                <a:cxn ang="0">
                  <a:pos x="96" y="1211"/>
                </a:cxn>
                <a:cxn ang="0">
                  <a:pos x="55" y="1350"/>
                </a:cxn>
                <a:cxn ang="0">
                  <a:pos x="25" y="1493"/>
                </a:cxn>
                <a:cxn ang="0">
                  <a:pos x="6" y="1640"/>
                </a:cxn>
                <a:cxn ang="0">
                  <a:pos x="0" y="1791"/>
                </a:cxn>
                <a:cxn ang="0">
                  <a:pos x="3" y="1889"/>
                </a:cxn>
                <a:cxn ang="0">
                  <a:pos x="11" y="1986"/>
                </a:cxn>
                <a:cxn ang="0">
                  <a:pos x="3576" y="1938"/>
                </a:cxn>
                <a:cxn ang="0">
                  <a:pos x="3581" y="1840"/>
                </a:cxn>
                <a:cxn ang="0">
                  <a:pos x="3580" y="1715"/>
                </a:cxn>
                <a:cxn ang="0">
                  <a:pos x="3568" y="1566"/>
                </a:cxn>
                <a:cxn ang="0">
                  <a:pos x="3543" y="1421"/>
                </a:cxn>
                <a:cxn ang="0">
                  <a:pos x="3508" y="1280"/>
                </a:cxn>
                <a:cxn ang="0">
                  <a:pos x="3461" y="1144"/>
                </a:cxn>
                <a:cxn ang="0">
                  <a:pos x="3404" y="1013"/>
                </a:cxn>
                <a:cxn ang="0">
                  <a:pos x="3337" y="887"/>
                </a:cxn>
                <a:cxn ang="0">
                  <a:pos x="3261" y="768"/>
                </a:cxn>
                <a:cxn ang="0">
                  <a:pos x="3176" y="655"/>
                </a:cxn>
                <a:cxn ang="0">
                  <a:pos x="3082" y="550"/>
                </a:cxn>
                <a:cxn ang="0">
                  <a:pos x="2980" y="452"/>
                </a:cxn>
                <a:cxn ang="0">
                  <a:pos x="2871" y="363"/>
                </a:cxn>
                <a:cxn ang="0">
                  <a:pos x="2755" y="282"/>
                </a:cxn>
                <a:cxn ang="0">
                  <a:pos x="2633" y="210"/>
                </a:cxn>
                <a:cxn ang="0">
                  <a:pos x="2504" y="148"/>
                </a:cxn>
                <a:cxn ang="0">
                  <a:pos x="2371" y="96"/>
                </a:cxn>
                <a:cxn ang="0">
                  <a:pos x="2232" y="55"/>
                </a:cxn>
                <a:cxn ang="0">
                  <a:pos x="2089" y="25"/>
                </a:cxn>
                <a:cxn ang="0">
                  <a:pos x="1941" y="6"/>
                </a:cxn>
                <a:cxn ang="0">
                  <a:pos x="1791" y="0"/>
                </a:cxn>
              </a:cxnLst>
              <a:rect l="0" t="0" r="r" b="b"/>
              <a:pathLst>
                <a:path w="3582" h="1986">
                  <a:moveTo>
                    <a:pt x="1791" y="0"/>
                  </a:moveTo>
                  <a:lnTo>
                    <a:pt x="1715" y="2"/>
                  </a:lnTo>
                  <a:lnTo>
                    <a:pt x="1640" y="6"/>
                  </a:lnTo>
                  <a:lnTo>
                    <a:pt x="1566" y="14"/>
                  </a:lnTo>
                  <a:lnTo>
                    <a:pt x="1493" y="25"/>
                  </a:lnTo>
                  <a:lnTo>
                    <a:pt x="1421" y="38"/>
                  </a:lnTo>
                  <a:lnTo>
                    <a:pt x="1350" y="55"/>
                  </a:lnTo>
                  <a:lnTo>
                    <a:pt x="1280" y="74"/>
                  </a:lnTo>
                  <a:lnTo>
                    <a:pt x="1211" y="96"/>
                  </a:lnTo>
                  <a:lnTo>
                    <a:pt x="1144" y="121"/>
                  </a:lnTo>
                  <a:lnTo>
                    <a:pt x="1077" y="148"/>
                  </a:lnTo>
                  <a:lnTo>
                    <a:pt x="1012" y="178"/>
                  </a:lnTo>
                  <a:lnTo>
                    <a:pt x="949" y="210"/>
                  </a:lnTo>
                  <a:lnTo>
                    <a:pt x="887" y="245"/>
                  </a:lnTo>
                  <a:lnTo>
                    <a:pt x="826" y="282"/>
                  </a:lnTo>
                  <a:lnTo>
                    <a:pt x="768" y="321"/>
                  </a:lnTo>
                  <a:lnTo>
                    <a:pt x="710" y="363"/>
                  </a:lnTo>
                  <a:lnTo>
                    <a:pt x="655" y="406"/>
                  </a:lnTo>
                  <a:lnTo>
                    <a:pt x="601" y="452"/>
                  </a:lnTo>
                  <a:lnTo>
                    <a:pt x="550" y="500"/>
                  </a:lnTo>
                  <a:lnTo>
                    <a:pt x="500" y="550"/>
                  </a:lnTo>
                  <a:lnTo>
                    <a:pt x="452" y="602"/>
                  </a:lnTo>
                  <a:lnTo>
                    <a:pt x="406" y="655"/>
                  </a:lnTo>
                  <a:lnTo>
                    <a:pt x="362" y="711"/>
                  </a:lnTo>
                  <a:lnTo>
                    <a:pt x="321" y="768"/>
                  </a:lnTo>
                  <a:lnTo>
                    <a:pt x="281" y="827"/>
                  </a:lnTo>
                  <a:lnTo>
                    <a:pt x="244" y="887"/>
                  </a:lnTo>
                  <a:lnTo>
                    <a:pt x="210" y="949"/>
                  </a:lnTo>
                  <a:lnTo>
                    <a:pt x="177" y="1013"/>
                  </a:lnTo>
                  <a:lnTo>
                    <a:pt x="148" y="1077"/>
                  </a:lnTo>
                  <a:lnTo>
                    <a:pt x="120" y="1144"/>
                  </a:lnTo>
                  <a:lnTo>
                    <a:pt x="96" y="1211"/>
                  </a:lnTo>
                  <a:lnTo>
                    <a:pt x="74" y="1280"/>
                  </a:lnTo>
                  <a:lnTo>
                    <a:pt x="55" y="1350"/>
                  </a:lnTo>
                  <a:lnTo>
                    <a:pt x="38" y="1421"/>
                  </a:lnTo>
                  <a:lnTo>
                    <a:pt x="25" y="1493"/>
                  </a:lnTo>
                  <a:lnTo>
                    <a:pt x="14" y="1566"/>
                  </a:lnTo>
                  <a:lnTo>
                    <a:pt x="6" y="1640"/>
                  </a:lnTo>
                  <a:lnTo>
                    <a:pt x="1" y="1715"/>
                  </a:lnTo>
                  <a:lnTo>
                    <a:pt x="0" y="1791"/>
                  </a:lnTo>
                  <a:lnTo>
                    <a:pt x="1" y="1840"/>
                  </a:lnTo>
                  <a:lnTo>
                    <a:pt x="3" y="1889"/>
                  </a:lnTo>
                  <a:lnTo>
                    <a:pt x="6" y="1938"/>
                  </a:lnTo>
                  <a:lnTo>
                    <a:pt x="11" y="1986"/>
                  </a:lnTo>
                  <a:lnTo>
                    <a:pt x="3571" y="1986"/>
                  </a:lnTo>
                  <a:lnTo>
                    <a:pt x="3576" y="1938"/>
                  </a:lnTo>
                  <a:lnTo>
                    <a:pt x="3579" y="1889"/>
                  </a:lnTo>
                  <a:lnTo>
                    <a:pt x="3581" y="1840"/>
                  </a:lnTo>
                  <a:lnTo>
                    <a:pt x="3582" y="1791"/>
                  </a:lnTo>
                  <a:lnTo>
                    <a:pt x="3580" y="1715"/>
                  </a:lnTo>
                  <a:lnTo>
                    <a:pt x="3575" y="1640"/>
                  </a:lnTo>
                  <a:lnTo>
                    <a:pt x="3568" y="1566"/>
                  </a:lnTo>
                  <a:lnTo>
                    <a:pt x="3557" y="1493"/>
                  </a:lnTo>
                  <a:lnTo>
                    <a:pt x="3543" y="1421"/>
                  </a:lnTo>
                  <a:lnTo>
                    <a:pt x="3527" y="1350"/>
                  </a:lnTo>
                  <a:lnTo>
                    <a:pt x="3508" y="1280"/>
                  </a:lnTo>
                  <a:lnTo>
                    <a:pt x="3486" y="1211"/>
                  </a:lnTo>
                  <a:lnTo>
                    <a:pt x="3461" y="1144"/>
                  </a:lnTo>
                  <a:lnTo>
                    <a:pt x="3434" y="1077"/>
                  </a:lnTo>
                  <a:lnTo>
                    <a:pt x="3404" y="1013"/>
                  </a:lnTo>
                  <a:lnTo>
                    <a:pt x="3372" y="949"/>
                  </a:lnTo>
                  <a:lnTo>
                    <a:pt x="3337" y="887"/>
                  </a:lnTo>
                  <a:lnTo>
                    <a:pt x="3300" y="827"/>
                  </a:lnTo>
                  <a:lnTo>
                    <a:pt x="3261" y="768"/>
                  </a:lnTo>
                  <a:lnTo>
                    <a:pt x="3219" y="711"/>
                  </a:lnTo>
                  <a:lnTo>
                    <a:pt x="3176" y="655"/>
                  </a:lnTo>
                  <a:lnTo>
                    <a:pt x="3130" y="602"/>
                  </a:lnTo>
                  <a:lnTo>
                    <a:pt x="3082" y="550"/>
                  </a:lnTo>
                  <a:lnTo>
                    <a:pt x="3032" y="500"/>
                  </a:lnTo>
                  <a:lnTo>
                    <a:pt x="2980" y="452"/>
                  </a:lnTo>
                  <a:lnTo>
                    <a:pt x="2927" y="406"/>
                  </a:lnTo>
                  <a:lnTo>
                    <a:pt x="2871" y="363"/>
                  </a:lnTo>
                  <a:lnTo>
                    <a:pt x="2814" y="321"/>
                  </a:lnTo>
                  <a:lnTo>
                    <a:pt x="2755" y="282"/>
                  </a:lnTo>
                  <a:lnTo>
                    <a:pt x="2695" y="245"/>
                  </a:lnTo>
                  <a:lnTo>
                    <a:pt x="2633" y="210"/>
                  </a:lnTo>
                  <a:lnTo>
                    <a:pt x="2569" y="178"/>
                  </a:lnTo>
                  <a:lnTo>
                    <a:pt x="2504" y="148"/>
                  </a:lnTo>
                  <a:lnTo>
                    <a:pt x="2438" y="121"/>
                  </a:lnTo>
                  <a:lnTo>
                    <a:pt x="2371" y="96"/>
                  </a:lnTo>
                  <a:lnTo>
                    <a:pt x="2302" y="74"/>
                  </a:lnTo>
                  <a:lnTo>
                    <a:pt x="2232" y="55"/>
                  </a:lnTo>
                  <a:lnTo>
                    <a:pt x="2161" y="38"/>
                  </a:lnTo>
                  <a:lnTo>
                    <a:pt x="2089" y="25"/>
                  </a:lnTo>
                  <a:lnTo>
                    <a:pt x="2015" y="14"/>
                  </a:lnTo>
                  <a:lnTo>
                    <a:pt x="1941" y="6"/>
                  </a:lnTo>
                  <a:lnTo>
                    <a:pt x="1867" y="2"/>
                  </a:lnTo>
                  <a:lnTo>
                    <a:pt x="1791" y="0"/>
                  </a:lnTo>
                  <a:close/>
                </a:path>
              </a:pathLst>
            </a:custGeom>
            <a:solidFill>
              <a:srgbClr val="F6B413"/>
            </a:solid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
        <p:nvSpPr>
          <p:cNvPr id="19496" name="Rectangle 4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1066464" tIns="1002984" rIns="1066464" bIns="177744" numCol="1" anchor="ctr" anchorCtr="0" compatLnSpc="1">
            <a:prstTxWarp prst="textNoShape">
              <a:avLst/>
            </a:prstTxWarp>
            <a:spAutoFit/>
          </a:bodyPr>
          <a:lstStyle/>
          <a:p>
            <a:endParaRPr lang="en-AU"/>
          </a:p>
        </p:txBody>
      </p:sp>
      <p:sp>
        <p:nvSpPr>
          <p:cNvPr id="19498" name="Rectangle 42"/>
          <p:cNvSpPr>
            <a:spLocks noChangeArrowheads="1"/>
          </p:cNvSpPr>
          <p:nvPr/>
        </p:nvSpPr>
        <p:spPr bwMode="auto">
          <a:xfrm>
            <a:off x="0" y="1409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000" b="0" i="0" u="none" strike="noStrike" cap="none" normalizeH="0" baseline="0">
                <a:ln>
                  <a:noFill/>
                </a:ln>
                <a:solidFill>
                  <a:schemeClr val="tx1"/>
                </a:solidFill>
                <a:effectLst/>
                <a:latin typeface="Arial" pitchFamily="34" charset="0"/>
                <a:ea typeface="Cambria" pitchFamily="18" charset="0"/>
                <a:cs typeface="Cambria" pitchFamily="18"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4" name="TextBox 3">
            <a:extLst>
              <a:ext uri="{FF2B5EF4-FFF2-40B4-BE49-F238E27FC236}">
                <a16:creationId xmlns:a16="http://schemas.microsoft.com/office/drawing/2014/main" id="{D65823C8-971F-49F7-8A3B-19C5EEA42C43}"/>
              </a:ext>
            </a:extLst>
          </p:cNvPr>
          <p:cNvSpPr txBox="1"/>
          <p:nvPr/>
        </p:nvSpPr>
        <p:spPr>
          <a:xfrm>
            <a:off x="1289893" y="1205458"/>
            <a:ext cx="6954515" cy="3447098"/>
          </a:xfrm>
          <a:prstGeom prst="rect">
            <a:avLst/>
          </a:prstGeom>
          <a:noFill/>
        </p:spPr>
        <p:txBody>
          <a:bodyPr wrap="square" rtlCol="0">
            <a:spAutoFit/>
          </a:bodyPr>
          <a:lstStyle/>
          <a:p>
            <a:r>
              <a:rPr lang="en-AU" b="1" dirty="0">
                <a:solidFill>
                  <a:srgbClr val="7030A0"/>
                </a:solidFill>
              </a:rPr>
              <a:t>How to get a Treatment, Support and Discharge Plan…</a:t>
            </a:r>
          </a:p>
          <a:p>
            <a:endParaRPr lang="en-AU" b="1" dirty="0"/>
          </a:p>
          <a:p>
            <a:pPr marL="285750" indent="-285750">
              <a:buFont typeface="Arial" panose="020B0604020202020204" pitchFamily="34" charset="0"/>
              <a:buChar char="•"/>
            </a:pPr>
            <a:r>
              <a:rPr lang="en-AU" sz="1400" b="1" dirty="0"/>
              <a:t>Ask for the Treatment, Support and Discharge Plan when the person is admitted.</a:t>
            </a:r>
          </a:p>
          <a:p>
            <a:r>
              <a:rPr lang="en-AU" sz="1400" b="1" dirty="0"/>
              <a:t>      </a:t>
            </a:r>
            <a:r>
              <a:rPr lang="en-AU" sz="1400" dirty="0">
                <a:solidFill>
                  <a:srgbClr val="7030A0"/>
                </a:solidFill>
              </a:rPr>
              <a:t>“</a:t>
            </a:r>
            <a:r>
              <a:rPr lang="en-AU" sz="1400" i="1" dirty="0">
                <a:solidFill>
                  <a:srgbClr val="7030A0"/>
                </a:solidFill>
              </a:rPr>
              <a:t>I understand that a TSD Plan starts from Day 1.  When are we meeting to discuss it?”</a:t>
            </a:r>
            <a:endParaRPr lang="en-AU" sz="1400" b="1" dirty="0">
              <a:solidFill>
                <a:srgbClr val="7030A0"/>
              </a:solidFill>
            </a:endParaRPr>
          </a:p>
          <a:p>
            <a:r>
              <a:rPr lang="en-AU" sz="1400" dirty="0"/>
              <a:t>       All the Standards say that the plan is to start on admission.</a:t>
            </a:r>
          </a:p>
          <a:p>
            <a:pPr marL="285750" indent="-285750">
              <a:buFont typeface="Arial" panose="020B0604020202020204" pitchFamily="34" charset="0"/>
              <a:buChar char="•"/>
            </a:pPr>
            <a:r>
              <a:rPr lang="en-AU" sz="1400" dirty="0"/>
              <a:t>Ask who organises the TSD Plan, how to be part of drafting the plan and when a meeting will be held to get your input.</a:t>
            </a:r>
          </a:p>
          <a:p>
            <a:pPr marL="285750" indent="-285750">
              <a:buFont typeface="Arial" panose="020B0604020202020204" pitchFamily="34" charset="0"/>
              <a:buChar char="•"/>
            </a:pPr>
            <a:r>
              <a:rPr lang="en-AU" sz="1400" dirty="0"/>
              <a:t>As soon as discharge is mentioned, all discussions should be recorded as part of the TSD Plan.</a:t>
            </a:r>
          </a:p>
          <a:p>
            <a:pPr marL="285750" indent="-285750">
              <a:buFont typeface="Arial" panose="020B0604020202020204" pitchFamily="34" charset="0"/>
              <a:buChar char="•"/>
            </a:pPr>
            <a:r>
              <a:rPr lang="en-AU" sz="1400" dirty="0"/>
              <a:t>On an acute ward, weekly updates should be expected.</a:t>
            </a:r>
          </a:p>
          <a:p>
            <a:pPr marL="285750" indent="-285750">
              <a:buFont typeface="Arial" panose="020B0604020202020204" pitchFamily="34" charset="0"/>
              <a:buChar char="•"/>
            </a:pPr>
            <a:r>
              <a:rPr lang="en-AU" sz="1400" dirty="0"/>
              <a:t>Check out what language is being used to describe the TSD Plan.  It may also be referred to as a Care  Treatment  Recovery or Management plan.</a:t>
            </a:r>
          </a:p>
          <a:p>
            <a:pPr marL="285750" indent="-285750">
              <a:buFont typeface="Arial" panose="020B0604020202020204" pitchFamily="34" charset="0"/>
              <a:buChar char="•"/>
            </a:pPr>
            <a:r>
              <a:rPr lang="en-AU" sz="1400" dirty="0"/>
              <a:t>We are </a:t>
            </a:r>
            <a:r>
              <a:rPr lang="en-AU" sz="1400" b="1" dirty="0"/>
              <a:t>not</a:t>
            </a:r>
            <a:r>
              <a:rPr lang="en-AU" sz="1400" dirty="0"/>
              <a:t> talking about a Discharge Summary which is a different document.</a:t>
            </a:r>
          </a:p>
          <a:p>
            <a:pPr marL="285750" indent="-285750">
              <a:buFont typeface="Arial" panose="020B0604020202020204" pitchFamily="34" charset="0"/>
              <a:buChar char="•"/>
            </a:pPr>
            <a:r>
              <a:rPr lang="en-AU" sz="1400" dirty="0"/>
              <a:t>You can call the Mental Health Advocacy Service yourself.  The MHAS acts for the patient and can check if a TSDP plan has been completed. </a:t>
            </a:r>
          </a:p>
        </p:txBody>
      </p:sp>
      <p:pic>
        <p:nvPicPr>
          <p:cNvPr id="5" name="Picture 4">
            <a:extLst>
              <a:ext uri="{FF2B5EF4-FFF2-40B4-BE49-F238E27FC236}">
                <a16:creationId xmlns:a16="http://schemas.microsoft.com/office/drawing/2014/main" id="{F0AE46F1-30BE-4C9C-BE4E-2748D25BA34C}"/>
              </a:ext>
            </a:extLst>
          </p:cNvPr>
          <p:cNvPicPr>
            <a:picLocks noChangeAspect="1"/>
          </p:cNvPicPr>
          <p:nvPr/>
        </p:nvPicPr>
        <p:blipFill>
          <a:blip r:embed="rId2"/>
          <a:stretch>
            <a:fillRect/>
          </a:stretch>
        </p:blipFill>
        <p:spPr>
          <a:xfrm>
            <a:off x="7956376" y="6282628"/>
            <a:ext cx="1080120" cy="530748"/>
          </a:xfrm>
          <a:prstGeom prst="rect">
            <a:avLst/>
          </a:prstGeom>
        </p:spPr>
      </p:pic>
      <p:pic>
        <p:nvPicPr>
          <p:cNvPr id="6" name="Picture 5">
            <a:extLst>
              <a:ext uri="{FF2B5EF4-FFF2-40B4-BE49-F238E27FC236}">
                <a16:creationId xmlns:a16="http://schemas.microsoft.com/office/drawing/2014/main" id="{F7548970-4FC7-40BC-AFE8-46FBCF0D2CB3}"/>
              </a:ext>
            </a:extLst>
          </p:cNvPr>
          <p:cNvPicPr>
            <a:picLocks noChangeAspect="1"/>
          </p:cNvPicPr>
          <p:nvPr/>
        </p:nvPicPr>
        <p:blipFill>
          <a:blip r:embed="rId3"/>
          <a:stretch>
            <a:fillRect/>
          </a:stretch>
        </p:blipFill>
        <p:spPr>
          <a:xfrm>
            <a:off x="7164288" y="6160468"/>
            <a:ext cx="648072" cy="652908"/>
          </a:xfrm>
          <a:prstGeom prst="rect">
            <a:avLst/>
          </a:prstGeom>
        </p:spPr>
      </p:pic>
      <p:pic>
        <p:nvPicPr>
          <p:cNvPr id="7" name="Picture 6">
            <a:extLst>
              <a:ext uri="{FF2B5EF4-FFF2-40B4-BE49-F238E27FC236}">
                <a16:creationId xmlns:a16="http://schemas.microsoft.com/office/drawing/2014/main" id="{D2D76F49-8CB8-423E-9C45-19349C2ADC9D}"/>
              </a:ext>
            </a:extLst>
          </p:cNvPr>
          <p:cNvPicPr>
            <a:picLocks noChangeAspect="1"/>
          </p:cNvPicPr>
          <p:nvPr/>
        </p:nvPicPr>
        <p:blipFill>
          <a:blip r:embed="rId4"/>
          <a:stretch>
            <a:fillRect/>
          </a:stretch>
        </p:blipFill>
        <p:spPr>
          <a:xfrm>
            <a:off x="4196429" y="6224886"/>
            <a:ext cx="2895851" cy="646232"/>
          </a:xfrm>
          <a:prstGeom prst="rect">
            <a:avLst/>
          </a:prstGeom>
        </p:spPr>
      </p:pic>
    </p:spTree>
  </p:cSld>
  <p:clrMapOvr>
    <a:masterClrMapping/>
  </p:clrMapOvr>
  <p:transition advTm="15834"/>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67744" y="1124744"/>
            <a:ext cx="5165580" cy="923330"/>
          </a:xfrm>
          <a:prstGeom prst="rect">
            <a:avLst/>
          </a:prstGeom>
          <a:noFill/>
        </p:spPr>
        <p:txBody>
          <a:bodyPr wrap="square" rtlCol="0">
            <a:spAutoFit/>
          </a:bodyPr>
          <a:lstStyle/>
          <a:p>
            <a:pPr algn="ctr"/>
            <a:endParaRPr lang="en-AU" b="1" dirty="0"/>
          </a:p>
          <a:p>
            <a:pPr algn="ctr"/>
            <a:endParaRPr lang="en-AU" b="1" dirty="0"/>
          </a:p>
          <a:p>
            <a:pPr algn="ctr"/>
            <a:endParaRPr lang="en-AU" b="1" dirty="0"/>
          </a:p>
        </p:txBody>
      </p:sp>
      <p:pic>
        <p:nvPicPr>
          <p:cNvPr id="8" name="Picture 4" descr="http://mentalhealthmatters2.com/wp-content/uploads/2014/12/logosmall.jpg"/>
          <p:cNvPicPr>
            <a:picLocks noChangeAspect="1" noChangeArrowheads="1"/>
          </p:cNvPicPr>
          <p:nvPr/>
        </p:nvPicPr>
        <p:blipFill>
          <a:blip r:embed="rId2" cstate="print"/>
          <a:srcRect/>
          <a:stretch>
            <a:fillRect/>
          </a:stretch>
        </p:blipFill>
        <p:spPr bwMode="auto">
          <a:xfrm>
            <a:off x="7767501" y="6205689"/>
            <a:ext cx="1331640" cy="650593"/>
          </a:xfrm>
          <a:prstGeom prst="rect">
            <a:avLst/>
          </a:prstGeom>
          <a:noFill/>
        </p:spPr>
      </p:pic>
      <p:grpSp>
        <p:nvGrpSpPr>
          <p:cNvPr id="6" name="Group 56">
            <a:extLst>
              <a:ext uri="{FF2B5EF4-FFF2-40B4-BE49-F238E27FC236}">
                <a16:creationId xmlns:a16="http://schemas.microsoft.com/office/drawing/2014/main" id="{70C08D03-120E-4A45-874B-93ECE3EC464C}"/>
              </a:ext>
            </a:extLst>
          </p:cNvPr>
          <p:cNvGrpSpPr>
            <a:grpSpLocks/>
          </p:cNvGrpSpPr>
          <p:nvPr/>
        </p:nvGrpSpPr>
        <p:grpSpPr bwMode="auto">
          <a:xfrm rot="5400000">
            <a:off x="715692" y="-718641"/>
            <a:ext cx="548680" cy="1985963"/>
            <a:chOff x="283" y="3019"/>
            <a:chExt cx="1356" cy="3127"/>
          </a:xfrm>
          <a:solidFill>
            <a:schemeClr val="bg2">
              <a:lumMod val="75000"/>
            </a:schemeClr>
          </a:solidFill>
        </p:grpSpPr>
        <p:sp>
          <p:nvSpPr>
            <p:cNvPr id="7" name="Freeform 57">
              <a:extLst>
                <a:ext uri="{FF2B5EF4-FFF2-40B4-BE49-F238E27FC236}">
                  <a16:creationId xmlns:a16="http://schemas.microsoft.com/office/drawing/2014/main" id="{449D7127-08E6-447C-B69A-60FFC4CF657A}"/>
                </a:ext>
              </a:extLst>
            </p:cNvPr>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9" name="Group 60">
            <a:extLst>
              <a:ext uri="{FF2B5EF4-FFF2-40B4-BE49-F238E27FC236}">
                <a16:creationId xmlns:a16="http://schemas.microsoft.com/office/drawing/2014/main" id="{2167A160-36EE-4BFB-A978-FC53047F49DF}"/>
              </a:ext>
            </a:extLst>
          </p:cNvPr>
          <p:cNvGrpSpPr>
            <a:grpSpLocks/>
          </p:cNvGrpSpPr>
          <p:nvPr/>
        </p:nvGrpSpPr>
        <p:grpSpPr bwMode="auto">
          <a:xfrm rot="16200000">
            <a:off x="7697787" y="2084288"/>
            <a:ext cx="2117725" cy="774700"/>
            <a:chOff x="9647" y="2123"/>
            <a:chExt cx="3336" cy="1222"/>
          </a:xfrm>
          <a:solidFill>
            <a:schemeClr val="accent4">
              <a:lumMod val="20000"/>
              <a:lumOff val="80000"/>
            </a:schemeClr>
          </a:solidFill>
        </p:grpSpPr>
        <p:sp>
          <p:nvSpPr>
            <p:cNvPr id="11" name="Freeform 61">
              <a:extLst>
                <a:ext uri="{FF2B5EF4-FFF2-40B4-BE49-F238E27FC236}">
                  <a16:creationId xmlns:a16="http://schemas.microsoft.com/office/drawing/2014/main" id="{D01D0DAE-BD9A-48D1-AD99-D190294A377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12" name="Group 60">
            <a:extLst>
              <a:ext uri="{FF2B5EF4-FFF2-40B4-BE49-F238E27FC236}">
                <a16:creationId xmlns:a16="http://schemas.microsoft.com/office/drawing/2014/main" id="{CC318E49-6EF3-47B6-A4F1-769F8A6765B6}"/>
              </a:ext>
            </a:extLst>
          </p:cNvPr>
          <p:cNvGrpSpPr>
            <a:grpSpLocks/>
          </p:cNvGrpSpPr>
          <p:nvPr/>
        </p:nvGrpSpPr>
        <p:grpSpPr bwMode="auto">
          <a:xfrm rot="5400000">
            <a:off x="-674461" y="4202013"/>
            <a:ext cx="2117725" cy="774700"/>
            <a:chOff x="9647" y="2123"/>
            <a:chExt cx="3336" cy="1222"/>
          </a:xfrm>
          <a:solidFill>
            <a:srgbClr val="FF9933"/>
          </a:solidFill>
        </p:grpSpPr>
        <p:sp>
          <p:nvSpPr>
            <p:cNvPr id="13" name="Freeform 61">
              <a:extLst>
                <a:ext uri="{FF2B5EF4-FFF2-40B4-BE49-F238E27FC236}">
                  <a16:creationId xmlns:a16="http://schemas.microsoft.com/office/drawing/2014/main" id="{1D3B6E4A-FF35-495C-BB87-73A851306BC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pic>
        <p:nvPicPr>
          <p:cNvPr id="3" name="Picture 2">
            <a:extLst>
              <a:ext uri="{FF2B5EF4-FFF2-40B4-BE49-F238E27FC236}">
                <a16:creationId xmlns:a16="http://schemas.microsoft.com/office/drawing/2014/main" id="{0ED8FEDD-DB01-4AF0-B7A5-F3D2CA9840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0232" y="6083190"/>
            <a:ext cx="773092" cy="773092"/>
          </a:xfrm>
          <a:prstGeom prst="rect">
            <a:avLst/>
          </a:prstGeom>
        </p:spPr>
      </p:pic>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4" name="Rectangle 13"/>
          <p:cNvSpPr/>
          <p:nvPr/>
        </p:nvSpPr>
        <p:spPr>
          <a:xfrm>
            <a:off x="1115616" y="188640"/>
            <a:ext cx="7704856" cy="5816977"/>
          </a:xfrm>
          <a:prstGeom prst="rect">
            <a:avLst/>
          </a:prstGeom>
        </p:spPr>
        <p:txBody>
          <a:bodyPr wrap="square">
            <a:spAutoFit/>
          </a:bodyPr>
          <a:lstStyle/>
          <a:p>
            <a:pPr lvl="0" eaLnBrk="0" fontAlgn="base" hangingPunct="0">
              <a:spcBef>
                <a:spcPct val="0"/>
              </a:spcBef>
              <a:spcAft>
                <a:spcPct val="0"/>
              </a:spcAft>
            </a:pPr>
            <a:r>
              <a:rPr lang="en-AU" altLang="en-US" b="1" i="1" dirty="0">
                <a:solidFill>
                  <a:srgbClr val="7030A0"/>
                </a:solidFill>
                <a:latin typeface="Calibri" panose="020F0502020204030204" pitchFamily="34" charset="0"/>
                <a:ea typeface="Calibri" panose="020F0502020204030204" pitchFamily="34" charset="0"/>
                <a:cs typeface="Times New Roman" panose="02020603050405020304" pitchFamily="18" charset="0"/>
              </a:rPr>
              <a:t>                                    </a:t>
            </a:r>
            <a:r>
              <a:rPr lang="en-AU" altLang="en-US" sz="2000" b="1" i="1" dirty="0">
                <a:solidFill>
                  <a:srgbClr val="7030A0"/>
                </a:solidFill>
                <a:latin typeface="Calibri" panose="020F0502020204030204" pitchFamily="34" charset="0"/>
                <a:ea typeface="Calibri" panose="020F0502020204030204" pitchFamily="34" charset="0"/>
                <a:cs typeface="Times New Roman" panose="02020603050405020304" pitchFamily="18" charset="0"/>
              </a:rPr>
              <a:t>Some peer wisdom and advice </a:t>
            </a:r>
            <a:endParaRPr lang="en-AU" altLang="en-US" sz="2000" dirty="0">
              <a:latin typeface="Calibri" panose="020F0502020204030204" pitchFamily="34" charset="0"/>
              <a:ea typeface="Calibri" panose="020F0502020204030204" pitchFamily="34" charset="0"/>
              <a:cs typeface="Times New Roman" panose="02020603050405020304" pitchFamily="18" charset="0"/>
            </a:endParaRPr>
          </a:p>
          <a:p>
            <a:pPr lvl="0" eaLnBrk="0" fontAlgn="base" hangingPunct="0">
              <a:spcBef>
                <a:spcPct val="0"/>
              </a:spcBef>
              <a:spcAft>
                <a:spcPct val="0"/>
              </a:spcAft>
            </a:pPr>
            <a:endParaRPr lang="en-AU" altLang="en-US" dirty="0">
              <a:latin typeface="Calibri" panose="020F0502020204030204" pitchFamily="34" charset="0"/>
              <a:ea typeface="Calibri" panose="020F0502020204030204" pitchFamily="34" charset="0"/>
              <a:cs typeface="Times New Roman" panose="02020603050405020304" pitchFamily="18" charset="0"/>
            </a:endParaRPr>
          </a:p>
          <a:p>
            <a:pPr lvl="0" eaLnBrk="0" fontAlgn="base" hangingPunct="0">
              <a:spcBef>
                <a:spcPct val="0"/>
              </a:spcBef>
              <a:spcAft>
                <a:spcPct val="0"/>
              </a:spcAft>
              <a:buFontTx/>
              <a:buChar char="•"/>
            </a:pPr>
            <a:r>
              <a:rPr lang="en-AU" altLang="en-US" dirty="0">
                <a:latin typeface="Calibri" panose="020F0502020204030204" pitchFamily="34" charset="0"/>
                <a:ea typeface="Calibri" panose="020F0502020204030204" pitchFamily="34" charset="0"/>
                <a:cs typeface="Times New Roman" panose="02020603050405020304" pitchFamily="18" charset="0"/>
              </a:rPr>
              <a:t>  </a:t>
            </a:r>
            <a:r>
              <a:rPr lang="en-AU" altLang="en-US" b="1" dirty="0">
                <a:latin typeface="Calibri" panose="020F0502020204030204" pitchFamily="34" charset="0"/>
                <a:ea typeface="Calibri" panose="020F0502020204030204" pitchFamily="34" charset="0"/>
                <a:cs typeface="Times New Roman" panose="02020603050405020304" pitchFamily="18" charset="0"/>
              </a:rPr>
              <a:t>Remember your intention and purpose.  </a:t>
            </a:r>
          </a:p>
          <a:p>
            <a:pPr lvl="1" eaLnBrk="0" fontAlgn="base" hangingPunct="0">
              <a:spcBef>
                <a:spcPct val="0"/>
              </a:spcBef>
              <a:spcAft>
                <a:spcPct val="0"/>
              </a:spcAft>
              <a:buFontTx/>
              <a:buChar char="•"/>
            </a:pPr>
            <a:r>
              <a:rPr lang="en-AU" altLang="en-US" sz="1600" dirty="0">
                <a:latin typeface="Calibri" panose="020F0502020204030204" pitchFamily="34" charset="0"/>
                <a:ea typeface="Calibri" panose="020F0502020204030204" pitchFamily="34" charset="0"/>
                <a:cs typeface="Times New Roman" panose="02020603050405020304" pitchFamily="18" charset="0"/>
              </a:rPr>
              <a:t>    Your aim is to work together with the person, doctors, nursing staff, support</a:t>
            </a:r>
          </a:p>
          <a:p>
            <a:pPr lvl="1" eaLnBrk="0" fontAlgn="base" hangingPunct="0">
              <a:spcBef>
                <a:spcPct val="0"/>
              </a:spcBef>
              <a:spcAft>
                <a:spcPct val="0"/>
              </a:spcAft>
            </a:pPr>
            <a:r>
              <a:rPr lang="en-AU" altLang="en-US" sz="1600" dirty="0">
                <a:latin typeface="Calibri" panose="020F0502020204030204" pitchFamily="34" charset="0"/>
                <a:ea typeface="Calibri" panose="020F0502020204030204" pitchFamily="34" charset="0"/>
                <a:cs typeface="Times New Roman" panose="02020603050405020304" pitchFamily="18" charset="0"/>
              </a:rPr>
              <a:t>      services etc. to get the best outcomes for the person receiving care.               </a:t>
            </a:r>
          </a:p>
          <a:p>
            <a:pPr lvl="1" eaLnBrk="0" fontAlgn="base" hangingPunct="0">
              <a:spcBef>
                <a:spcPct val="0"/>
              </a:spcBef>
              <a:spcAft>
                <a:spcPct val="0"/>
              </a:spcAft>
              <a:buFontTx/>
              <a:buChar char="•"/>
            </a:pPr>
            <a:r>
              <a:rPr lang="en-AU" altLang="en-US" sz="1600" dirty="0">
                <a:latin typeface="Calibri" panose="020F0502020204030204" pitchFamily="34" charset="0"/>
                <a:ea typeface="Calibri" panose="020F0502020204030204" pitchFamily="34" charset="0"/>
                <a:cs typeface="Times New Roman" panose="02020603050405020304" pitchFamily="18" charset="0"/>
              </a:rPr>
              <a:t>    You are less likely to be listened to if you get emotional or angry.  You may </a:t>
            </a:r>
          </a:p>
          <a:p>
            <a:pPr lvl="1" eaLnBrk="0" fontAlgn="base" hangingPunct="0">
              <a:spcBef>
                <a:spcPct val="0"/>
              </a:spcBef>
              <a:spcAft>
                <a:spcPct val="0"/>
              </a:spcAft>
            </a:pPr>
            <a:r>
              <a:rPr lang="en-AU" altLang="en-US" sz="1600" dirty="0">
                <a:latin typeface="Calibri" panose="020F0502020204030204" pitchFamily="34" charset="0"/>
                <a:ea typeface="Calibri" panose="020F0502020204030204" pitchFamily="34" charset="0"/>
                <a:cs typeface="Times New Roman" panose="02020603050405020304" pitchFamily="18" charset="0"/>
              </a:rPr>
              <a:t>      have a right to be emotional or angry but it may not help you to be heard.  </a:t>
            </a:r>
          </a:p>
          <a:p>
            <a:pPr lvl="1" eaLnBrk="0" fontAlgn="base" hangingPunct="0">
              <a:spcBef>
                <a:spcPct val="0"/>
              </a:spcBef>
              <a:spcAft>
                <a:spcPct val="0"/>
              </a:spcAft>
              <a:buFontTx/>
              <a:buChar char="•"/>
            </a:pPr>
            <a:r>
              <a:rPr lang="en-AU" altLang="en-US" sz="1600" dirty="0">
                <a:latin typeface="Calibri" panose="020F0502020204030204" pitchFamily="34" charset="0"/>
                <a:ea typeface="Calibri" panose="020F0502020204030204" pitchFamily="34" charset="0"/>
                <a:cs typeface="Times New Roman" panose="02020603050405020304" pitchFamily="18" charset="0"/>
              </a:rPr>
              <a:t>    Take a deep breath, release tension, think before you react.  </a:t>
            </a:r>
          </a:p>
          <a:p>
            <a:pPr lvl="1" eaLnBrk="0" fontAlgn="base" hangingPunct="0">
              <a:spcBef>
                <a:spcPct val="0"/>
              </a:spcBef>
              <a:spcAft>
                <a:spcPct val="0"/>
              </a:spcAft>
              <a:buFontTx/>
              <a:buChar char="•"/>
            </a:pPr>
            <a:r>
              <a:rPr lang="en-AU" altLang="en-US" sz="1600" dirty="0">
                <a:latin typeface="Calibri" panose="020F0502020204030204" pitchFamily="34" charset="0"/>
                <a:ea typeface="Calibri" panose="020F0502020204030204" pitchFamily="34" charset="0"/>
                <a:cs typeface="Times New Roman" panose="02020603050405020304" pitchFamily="18" charset="0"/>
              </a:rPr>
              <a:t>    Read the notes on the next slide about preparing for meetings. </a:t>
            </a:r>
          </a:p>
          <a:p>
            <a:pPr lvl="1" eaLnBrk="0" fontAlgn="base" hangingPunct="0">
              <a:spcBef>
                <a:spcPct val="0"/>
              </a:spcBef>
              <a:spcAft>
                <a:spcPct val="0"/>
              </a:spcAft>
            </a:pPr>
            <a:endParaRPr lang="en-AU" altLang="en-US" dirty="0">
              <a:latin typeface="Calibri" panose="020F0502020204030204" pitchFamily="34" charset="0"/>
              <a:ea typeface="Calibri" panose="020F0502020204030204" pitchFamily="34" charset="0"/>
              <a:cs typeface="Times New Roman" panose="02020603050405020304" pitchFamily="18" charset="0"/>
            </a:endParaRPr>
          </a:p>
          <a:p>
            <a:pPr eaLnBrk="0" fontAlgn="base" hangingPunct="0">
              <a:spcBef>
                <a:spcPct val="0"/>
              </a:spcBef>
              <a:spcAft>
                <a:spcPct val="0"/>
              </a:spcAft>
              <a:buFontTx/>
              <a:buChar char="•"/>
            </a:pPr>
            <a:r>
              <a:rPr lang="en-AU" altLang="en-US" dirty="0">
                <a:latin typeface="Calibri" panose="020F0502020204030204" pitchFamily="34" charset="0"/>
                <a:ea typeface="Calibri" panose="020F0502020204030204" pitchFamily="34" charset="0"/>
                <a:cs typeface="Times New Roman" panose="02020603050405020304" pitchFamily="18" charset="0"/>
              </a:rPr>
              <a:t>  </a:t>
            </a:r>
            <a:r>
              <a:rPr lang="en-AU" altLang="en-US" b="1" dirty="0">
                <a:latin typeface="Calibri" panose="020F0502020204030204" pitchFamily="34" charset="0"/>
                <a:ea typeface="Calibri" panose="020F0502020204030204" pitchFamily="34" charset="0"/>
                <a:cs typeface="Times New Roman" panose="02020603050405020304" pitchFamily="18" charset="0"/>
              </a:rPr>
              <a:t>It may be a marathon, not a sprint!</a:t>
            </a:r>
          </a:p>
          <a:p>
            <a:pPr lvl="1" eaLnBrk="0" fontAlgn="base" hangingPunct="0">
              <a:spcBef>
                <a:spcPct val="0"/>
              </a:spcBef>
              <a:spcAft>
                <a:spcPct val="0"/>
              </a:spcAft>
              <a:buFontTx/>
              <a:buChar char="•"/>
            </a:pPr>
            <a:r>
              <a:rPr lang="en-AU" altLang="en-US" sz="1600" b="1" dirty="0">
                <a:latin typeface="Calibri" panose="020F0502020204030204" pitchFamily="34" charset="0"/>
                <a:ea typeface="Calibri" panose="020F0502020204030204" pitchFamily="34" charset="0"/>
                <a:cs typeface="Times New Roman" panose="02020603050405020304" pitchFamily="18" charset="0"/>
              </a:rPr>
              <a:t>    </a:t>
            </a:r>
            <a:r>
              <a:rPr lang="en-AU" altLang="en-US" sz="1600" dirty="0">
                <a:latin typeface="Calibri" panose="020F0502020204030204" pitchFamily="34" charset="0"/>
                <a:ea typeface="Calibri" panose="020F0502020204030204" pitchFamily="34" charset="0"/>
                <a:cs typeface="Times New Roman" panose="02020603050405020304" pitchFamily="18" charset="0"/>
              </a:rPr>
              <a:t>The journey of a family member, carer or supporter can be fraught.  It can be physical, emotional and mentally draining.  This can have an impact on </a:t>
            </a:r>
            <a:r>
              <a:rPr lang="en-AU" altLang="en-US" sz="1600" b="1" i="1" dirty="0">
                <a:latin typeface="Calibri" panose="020F0502020204030204" pitchFamily="34" charset="0"/>
                <a:ea typeface="Calibri" panose="020F0502020204030204" pitchFamily="34" charset="0"/>
                <a:cs typeface="Times New Roman" panose="02020603050405020304" pitchFamily="18" charset="0"/>
              </a:rPr>
              <a:t>your</a:t>
            </a:r>
            <a:r>
              <a:rPr lang="en-AU" altLang="en-US" sz="1600" i="1" dirty="0">
                <a:latin typeface="Calibri" panose="020F0502020204030204" pitchFamily="34" charset="0"/>
                <a:ea typeface="Calibri" panose="020F0502020204030204" pitchFamily="34" charset="0"/>
                <a:cs typeface="Times New Roman" panose="02020603050405020304" pitchFamily="18" charset="0"/>
              </a:rPr>
              <a:t> </a:t>
            </a:r>
            <a:r>
              <a:rPr lang="en-AU" altLang="en-US" sz="1600" dirty="0">
                <a:latin typeface="Calibri" panose="020F0502020204030204" pitchFamily="34" charset="0"/>
                <a:ea typeface="Calibri" panose="020F0502020204030204" pitchFamily="34" charset="0"/>
                <a:cs typeface="Times New Roman" panose="02020603050405020304" pitchFamily="18" charset="0"/>
              </a:rPr>
              <a:t>wellbeing.  </a:t>
            </a:r>
          </a:p>
          <a:p>
            <a:pPr lvl="1" eaLnBrk="0" fontAlgn="base" hangingPunct="0">
              <a:spcBef>
                <a:spcPct val="0"/>
              </a:spcBef>
              <a:spcAft>
                <a:spcPct val="0"/>
              </a:spcAft>
            </a:pPr>
            <a:r>
              <a:rPr lang="en-AU" altLang="en-US" sz="1600" dirty="0">
                <a:latin typeface="Calibri" panose="020F0502020204030204" pitchFamily="34" charset="0"/>
                <a:ea typeface="Calibri" panose="020F0502020204030204" pitchFamily="34" charset="0"/>
                <a:cs typeface="Times New Roman" panose="02020603050405020304" pitchFamily="18" charset="0"/>
              </a:rPr>
              <a:t>It is really important to take good care of yourself.  Spend time with supportive friends.  Seek peer and professional support.  Do things you enjoy. </a:t>
            </a:r>
          </a:p>
          <a:p>
            <a:pPr lvl="1" eaLnBrk="0" fontAlgn="base" hangingPunct="0">
              <a:spcBef>
                <a:spcPct val="0"/>
              </a:spcBef>
              <a:spcAft>
                <a:spcPct val="0"/>
              </a:spcAft>
              <a:buFontTx/>
              <a:buChar char="•"/>
            </a:pPr>
            <a:endParaRPr lang="en-AU" altLang="en-US" dirty="0">
              <a:latin typeface="Calibri" panose="020F0502020204030204" pitchFamily="34" charset="0"/>
              <a:ea typeface="Calibri" panose="020F0502020204030204" pitchFamily="34" charset="0"/>
              <a:cs typeface="Times New Roman" panose="02020603050405020304" pitchFamily="18" charset="0"/>
            </a:endParaRPr>
          </a:p>
          <a:p>
            <a:pPr eaLnBrk="0" fontAlgn="base" hangingPunct="0">
              <a:spcBef>
                <a:spcPct val="0"/>
              </a:spcBef>
              <a:spcAft>
                <a:spcPct val="0"/>
              </a:spcAft>
              <a:buFontTx/>
              <a:buChar char="•"/>
            </a:pPr>
            <a:r>
              <a:rPr lang="en-AU" altLang="en-US" dirty="0">
                <a:latin typeface="Calibri" panose="020F0502020204030204" pitchFamily="34" charset="0"/>
                <a:ea typeface="Calibri" panose="020F0502020204030204" pitchFamily="34" charset="0"/>
                <a:cs typeface="Times New Roman" panose="02020603050405020304" pitchFamily="18" charset="0"/>
              </a:rPr>
              <a:t>  </a:t>
            </a:r>
            <a:r>
              <a:rPr lang="en-AU" altLang="en-US" b="1" dirty="0">
                <a:latin typeface="Calibri" panose="020F0502020204030204" pitchFamily="34" charset="0"/>
                <a:ea typeface="Calibri" panose="020F0502020204030204" pitchFamily="34" charset="0"/>
                <a:cs typeface="Times New Roman" panose="02020603050405020304" pitchFamily="18" charset="0"/>
              </a:rPr>
              <a:t>Know your rights.</a:t>
            </a:r>
          </a:p>
          <a:p>
            <a:pPr lvl="1" eaLnBrk="0" fontAlgn="base" hangingPunct="0">
              <a:spcBef>
                <a:spcPct val="0"/>
              </a:spcBef>
              <a:spcAft>
                <a:spcPct val="0"/>
              </a:spcAft>
              <a:buFontTx/>
              <a:buChar char="•"/>
            </a:pPr>
            <a:r>
              <a:rPr lang="en-AU" altLang="en-US" sz="1600" b="1" dirty="0">
                <a:latin typeface="Calibri" panose="020F0502020204030204" pitchFamily="34" charset="0"/>
                <a:ea typeface="Calibri" panose="020F0502020204030204" pitchFamily="34" charset="0"/>
                <a:cs typeface="Times New Roman" panose="02020603050405020304" pitchFamily="18" charset="0"/>
              </a:rPr>
              <a:t>    </a:t>
            </a:r>
            <a:r>
              <a:rPr lang="en-AU" altLang="en-US" sz="1600" dirty="0">
                <a:latin typeface="Calibri" panose="020F0502020204030204" pitchFamily="34" charset="0"/>
                <a:ea typeface="Calibri" panose="020F0502020204030204" pitchFamily="34" charset="0"/>
                <a:cs typeface="Times New Roman" panose="02020603050405020304" pitchFamily="18" charset="0"/>
              </a:rPr>
              <a:t>Be confident that you have rights as a family member / carer under a number of laws and Standards. These include the WA Carers Recognition Act 2004; National Carer Recognition Act 2010; the National Mental Health Standards 2006. </a:t>
            </a:r>
          </a:p>
          <a:p>
            <a:pPr lvl="1" eaLnBrk="0" fontAlgn="base" hangingPunct="0">
              <a:spcBef>
                <a:spcPct val="0"/>
              </a:spcBef>
              <a:spcAft>
                <a:spcPct val="0"/>
              </a:spcAft>
            </a:pPr>
            <a:endParaRPr lang="en-AU" altLang="en-US"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96430C8D-B29B-4463-A143-CC43756C691D}"/>
              </a:ext>
            </a:extLst>
          </p:cNvPr>
          <p:cNvPicPr>
            <a:picLocks noChangeAspect="1"/>
          </p:cNvPicPr>
          <p:nvPr/>
        </p:nvPicPr>
        <p:blipFill>
          <a:blip r:embed="rId4"/>
          <a:stretch>
            <a:fillRect/>
          </a:stretch>
        </p:blipFill>
        <p:spPr>
          <a:xfrm>
            <a:off x="3681142" y="6184307"/>
            <a:ext cx="2895851" cy="646232"/>
          </a:xfrm>
          <a:prstGeom prst="rect">
            <a:avLst/>
          </a:prstGeom>
        </p:spPr>
      </p:pic>
      <p:pic>
        <p:nvPicPr>
          <p:cNvPr id="15" name="Picture 14">
            <a:extLst>
              <a:ext uri="{FF2B5EF4-FFF2-40B4-BE49-F238E27FC236}">
                <a16:creationId xmlns:a16="http://schemas.microsoft.com/office/drawing/2014/main" id="{891E5392-0D7F-4A18-8F90-920EC49ADE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00192" y="116632"/>
            <a:ext cx="774702" cy="513886"/>
          </a:xfrm>
          <a:prstGeom prst="rect">
            <a:avLst/>
          </a:prstGeom>
        </p:spPr>
      </p:pic>
    </p:spTree>
    <p:extLst>
      <p:ext uri="{BB962C8B-B14F-4D97-AF65-F5344CB8AC3E}">
        <p14:creationId xmlns:p14="http://schemas.microsoft.com/office/powerpoint/2010/main" val="183748609"/>
      </p:ext>
    </p:extLst>
  </p:cSld>
  <p:clrMapOvr>
    <a:masterClrMapping/>
  </p:clrMapOvr>
  <p:transition advTm="15725"/>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6" name="Rectangle 5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AU"/>
          </a:p>
        </p:txBody>
      </p:sp>
      <p:grpSp>
        <p:nvGrpSpPr>
          <p:cNvPr id="2" name="Group 56"/>
          <p:cNvGrpSpPr>
            <a:grpSpLocks/>
          </p:cNvGrpSpPr>
          <p:nvPr/>
        </p:nvGrpSpPr>
        <p:grpSpPr bwMode="auto">
          <a:xfrm rot="5400000">
            <a:off x="7367017" y="-562769"/>
            <a:ext cx="860425" cy="1985963"/>
            <a:chOff x="283" y="3019"/>
            <a:chExt cx="1356" cy="3127"/>
          </a:xfrm>
        </p:grpSpPr>
        <p:sp>
          <p:nvSpPr>
            <p:cNvPr id="2105" name="Freeform 57"/>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solidFill>
              <a:srgbClr val="4D8F99"/>
            </a:solid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3" name="Group 60"/>
          <p:cNvGrpSpPr>
            <a:grpSpLocks/>
          </p:cNvGrpSpPr>
          <p:nvPr/>
        </p:nvGrpSpPr>
        <p:grpSpPr bwMode="auto">
          <a:xfrm rot="5400000">
            <a:off x="-644891" y="673654"/>
            <a:ext cx="2117725" cy="774700"/>
            <a:chOff x="9647" y="2123"/>
            <a:chExt cx="3336" cy="1222"/>
          </a:xfrm>
        </p:grpSpPr>
        <p:sp>
          <p:nvSpPr>
            <p:cNvPr id="2109" name="Freeform 61"/>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solidFill>
              <a:srgbClr val="D2232A"/>
            </a:solid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
        <p:nvSpPr>
          <p:cNvPr id="1945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AU"/>
          </a:p>
        </p:txBody>
      </p:sp>
      <p:grpSp>
        <p:nvGrpSpPr>
          <p:cNvPr id="19457" name="Group 1"/>
          <p:cNvGrpSpPr>
            <a:grpSpLocks/>
          </p:cNvGrpSpPr>
          <p:nvPr/>
        </p:nvGrpSpPr>
        <p:grpSpPr bwMode="auto">
          <a:xfrm>
            <a:off x="0" y="5595384"/>
            <a:ext cx="2274887" cy="1260475"/>
            <a:chOff x="2938" y="1382"/>
            <a:chExt cx="3582" cy="1986"/>
          </a:xfrm>
        </p:grpSpPr>
        <p:sp>
          <p:nvSpPr>
            <p:cNvPr id="19458" name="Freeform 2"/>
            <p:cNvSpPr>
              <a:spLocks/>
            </p:cNvSpPr>
            <p:nvPr/>
          </p:nvSpPr>
          <p:spPr bwMode="auto">
            <a:xfrm>
              <a:off x="2938" y="1382"/>
              <a:ext cx="3582" cy="1986"/>
            </a:xfrm>
            <a:custGeom>
              <a:avLst/>
              <a:gdLst/>
              <a:ahLst/>
              <a:cxnLst>
                <a:cxn ang="0">
                  <a:pos x="1715" y="2"/>
                </a:cxn>
                <a:cxn ang="0">
                  <a:pos x="1566" y="14"/>
                </a:cxn>
                <a:cxn ang="0">
                  <a:pos x="1421" y="38"/>
                </a:cxn>
                <a:cxn ang="0">
                  <a:pos x="1280" y="74"/>
                </a:cxn>
                <a:cxn ang="0">
                  <a:pos x="1144" y="121"/>
                </a:cxn>
                <a:cxn ang="0">
                  <a:pos x="1012" y="178"/>
                </a:cxn>
                <a:cxn ang="0">
                  <a:pos x="887" y="245"/>
                </a:cxn>
                <a:cxn ang="0">
                  <a:pos x="768" y="321"/>
                </a:cxn>
                <a:cxn ang="0">
                  <a:pos x="655" y="406"/>
                </a:cxn>
                <a:cxn ang="0">
                  <a:pos x="550" y="500"/>
                </a:cxn>
                <a:cxn ang="0">
                  <a:pos x="452" y="602"/>
                </a:cxn>
                <a:cxn ang="0">
                  <a:pos x="362" y="711"/>
                </a:cxn>
                <a:cxn ang="0">
                  <a:pos x="281" y="827"/>
                </a:cxn>
                <a:cxn ang="0">
                  <a:pos x="210" y="949"/>
                </a:cxn>
                <a:cxn ang="0">
                  <a:pos x="148" y="1077"/>
                </a:cxn>
                <a:cxn ang="0">
                  <a:pos x="96" y="1211"/>
                </a:cxn>
                <a:cxn ang="0">
                  <a:pos x="55" y="1350"/>
                </a:cxn>
                <a:cxn ang="0">
                  <a:pos x="25" y="1493"/>
                </a:cxn>
                <a:cxn ang="0">
                  <a:pos x="6" y="1640"/>
                </a:cxn>
                <a:cxn ang="0">
                  <a:pos x="0" y="1791"/>
                </a:cxn>
                <a:cxn ang="0">
                  <a:pos x="3" y="1889"/>
                </a:cxn>
                <a:cxn ang="0">
                  <a:pos x="11" y="1986"/>
                </a:cxn>
                <a:cxn ang="0">
                  <a:pos x="3576" y="1938"/>
                </a:cxn>
                <a:cxn ang="0">
                  <a:pos x="3581" y="1840"/>
                </a:cxn>
                <a:cxn ang="0">
                  <a:pos x="3580" y="1715"/>
                </a:cxn>
                <a:cxn ang="0">
                  <a:pos x="3568" y="1566"/>
                </a:cxn>
                <a:cxn ang="0">
                  <a:pos x="3543" y="1421"/>
                </a:cxn>
                <a:cxn ang="0">
                  <a:pos x="3508" y="1280"/>
                </a:cxn>
                <a:cxn ang="0">
                  <a:pos x="3461" y="1144"/>
                </a:cxn>
                <a:cxn ang="0">
                  <a:pos x="3404" y="1013"/>
                </a:cxn>
                <a:cxn ang="0">
                  <a:pos x="3337" y="887"/>
                </a:cxn>
                <a:cxn ang="0">
                  <a:pos x="3261" y="768"/>
                </a:cxn>
                <a:cxn ang="0">
                  <a:pos x="3176" y="655"/>
                </a:cxn>
                <a:cxn ang="0">
                  <a:pos x="3082" y="550"/>
                </a:cxn>
                <a:cxn ang="0">
                  <a:pos x="2980" y="452"/>
                </a:cxn>
                <a:cxn ang="0">
                  <a:pos x="2871" y="363"/>
                </a:cxn>
                <a:cxn ang="0">
                  <a:pos x="2755" y="282"/>
                </a:cxn>
                <a:cxn ang="0">
                  <a:pos x="2633" y="210"/>
                </a:cxn>
                <a:cxn ang="0">
                  <a:pos x="2504" y="148"/>
                </a:cxn>
                <a:cxn ang="0">
                  <a:pos x="2371" y="96"/>
                </a:cxn>
                <a:cxn ang="0">
                  <a:pos x="2232" y="55"/>
                </a:cxn>
                <a:cxn ang="0">
                  <a:pos x="2089" y="25"/>
                </a:cxn>
                <a:cxn ang="0">
                  <a:pos x="1941" y="6"/>
                </a:cxn>
                <a:cxn ang="0">
                  <a:pos x="1791" y="0"/>
                </a:cxn>
              </a:cxnLst>
              <a:rect l="0" t="0" r="r" b="b"/>
              <a:pathLst>
                <a:path w="3582" h="1986">
                  <a:moveTo>
                    <a:pt x="1791" y="0"/>
                  </a:moveTo>
                  <a:lnTo>
                    <a:pt x="1715" y="2"/>
                  </a:lnTo>
                  <a:lnTo>
                    <a:pt x="1640" y="6"/>
                  </a:lnTo>
                  <a:lnTo>
                    <a:pt x="1566" y="14"/>
                  </a:lnTo>
                  <a:lnTo>
                    <a:pt x="1493" y="25"/>
                  </a:lnTo>
                  <a:lnTo>
                    <a:pt x="1421" y="38"/>
                  </a:lnTo>
                  <a:lnTo>
                    <a:pt x="1350" y="55"/>
                  </a:lnTo>
                  <a:lnTo>
                    <a:pt x="1280" y="74"/>
                  </a:lnTo>
                  <a:lnTo>
                    <a:pt x="1211" y="96"/>
                  </a:lnTo>
                  <a:lnTo>
                    <a:pt x="1144" y="121"/>
                  </a:lnTo>
                  <a:lnTo>
                    <a:pt x="1077" y="148"/>
                  </a:lnTo>
                  <a:lnTo>
                    <a:pt x="1012" y="178"/>
                  </a:lnTo>
                  <a:lnTo>
                    <a:pt x="949" y="210"/>
                  </a:lnTo>
                  <a:lnTo>
                    <a:pt x="887" y="245"/>
                  </a:lnTo>
                  <a:lnTo>
                    <a:pt x="826" y="282"/>
                  </a:lnTo>
                  <a:lnTo>
                    <a:pt x="768" y="321"/>
                  </a:lnTo>
                  <a:lnTo>
                    <a:pt x="710" y="363"/>
                  </a:lnTo>
                  <a:lnTo>
                    <a:pt x="655" y="406"/>
                  </a:lnTo>
                  <a:lnTo>
                    <a:pt x="601" y="452"/>
                  </a:lnTo>
                  <a:lnTo>
                    <a:pt x="550" y="500"/>
                  </a:lnTo>
                  <a:lnTo>
                    <a:pt x="500" y="550"/>
                  </a:lnTo>
                  <a:lnTo>
                    <a:pt x="452" y="602"/>
                  </a:lnTo>
                  <a:lnTo>
                    <a:pt x="406" y="655"/>
                  </a:lnTo>
                  <a:lnTo>
                    <a:pt x="362" y="711"/>
                  </a:lnTo>
                  <a:lnTo>
                    <a:pt x="321" y="768"/>
                  </a:lnTo>
                  <a:lnTo>
                    <a:pt x="281" y="827"/>
                  </a:lnTo>
                  <a:lnTo>
                    <a:pt x="244" y="887"/>
                  </a:lnTo>
                  <a:lnTo>
                    <a:pt x="210" y="949"/>
                  </a:lnTo>
                  <a:lnTo>
                    <a:pt x="177" y="1013"/>
                  </a:lnTo>
                  <a:lnTo>
                    <a:pt x="148" y="1077"/>
                  </a:lnTo>
                  <a:lnTo>
                    <a:pt x="120" y="1144"/>
                  </a:lnTo>
                  <a:lnTo>
                    <a:pt x="96" y="1211"/>
                  </a:lnTo>
                  <a:lnTo>
                    <a:pt x="74" y="1280"/>
                  </a:lnTo>
                  <a:lnTo>
                    <a:pt x="55" y="1350"/>
                  </a:lnTo>
                  <a:lnTo>
                    <a:pt x="38" y="1421"/>
                  </a:lnTo>
                  <a:lnTo>
                    <a:pt x="25" y="1493"/>
                  </a:lnTo>
                  <a:lnTo>
                    <a:pt x="14" y="1566"/>
                  </a:lnTo>
                  <a:lnTo>
                    <a:pt x="6" y="1640"/>
                  </a:lnTo>
                  <a:lnTo>
                    <a:pt x="1" y="1715"/>
                  </a:lnTo>
                  <a:lnTo>
                    <a:pt x="0" y="1791"/>
                  </a:lnTo>
                  <a:lnTo>
                    <a:pt x="1" y="1840"/>
                  </a:lnTo>
                  <a:lnTo>
                    <a:pt x="3" y="1889"/>
                  </a:lnTo>
                  <a:lnTo>
                    <a:pt x="6" y="1938"/>
                  </a:lnTo>
                  <a:lnTo>
                    <a:pt x="11" y="1986"/>
                  </a:lnTo>
                  <a:lnTo>
                    <a:pt x="3571" y="1986"/>
                  </a:lnTo>
                  <a:lnTo>
                    <a:pt x="3576" y="1938"/>
                  </a:lnTo>
                  <a:lnTo>
                    <a:pt x="3579" y="1889"/>
                  </a:lnTo>
                  <a:lnTo>
                    <a:pt x="3581" y="1840"/>
                  </a:lnTo>
                  <a:lnTo>
                    <a:pt x="3582" y="1791"/>
                  </a:lnTo>
                  <a:lnTo>
                    <a:pt x="3580" y="1715"/>
                  </a:lnTo>
                  <a:lnTo>
                    <a:pt x="3575" y="1640"/>
                  </a:lnTo>
                  <a:lnTo>
                    <a:pt x="3568" y="1566"/>
                  </a:lnTo>
                  <a:lnTo>
                    <a:pt x="3557" y="1493"/>
                  </a:lnTo>
                  <a:lnTo>
                    <a:pt x="3543" y="1421"/>
                  </a:lnTo>
                  <a:lnTo>
                    <a:pt x="3527" y="1350"/>
                  </a:lnTo>
                  <a:lnTo>
                    <a:pt x="3508" y="1280"/>
                  </a:lnTo>
                  <a:lnTo>
                    <a:pt x="3486" y="1211"/>
                  </a:lnTo>
                  <a:lnTo>
                    <a:pt x="3461" y="1144"/>
                  </a:lnTo>
                  <a:lnTo>
                    <a:pt x="3434" y="1077"/>
                  </a:lnTo>
                  <a:lnTo>
                    <a:pt x="3404" y="1013"/>
                  </a:lnTo>
                  <a:lnTo>
                    <a:pt x="3372" y="949"/>
                  </a:lnTo>
                  <a:lnTo>
                    <a:pt x="3337" y="887"/>
                  </a:lnTo>
                  <a:lnTo>
                    <a:pt x="3300" y="827"/>
                  </a:lnTo>
                  <a:lnTo>
                    <a:pt x="3261" y="768"/>
                  </a:lnTo>
                  <a:lnTo>
                    <a:pt x="3219" y="711"/>
                  </a:lnTo>
                  <a:lnTo>
                    <a:pt x="3176" y="655"/>
                  </a:lnTo>
                  <a:lnTo>
                    <a:pt x="3130" y="602"/>
                  </a:lnTo>
                  <a:lnTo>
                    <a:pt x="3082" y="550"/>
                  </a:lnTo>
                  <a:lnTo>
                    <a:pt x="3032" y="500"/>
                  </a:lnTo>
                  <a:lnTo>
                    <a:pt x="2980" y="452"/>
                  </a:lnTo>
                  <a:lnTo>
                    <a:pt x="2927" y="406"/>
                  </a:lnTo>
                  <a:lnTo>
                    <a:pt x="2871" y="363"/>
                  </a:lnTo>
                  <a:lnTo>
                    <a:pt x="2814" y="321"/>
                  </a:lnTo>
                  <a:lnTo>
                    <a:pt x="2755" y="282"/>
                  </a:lnTo>
                  <a:lnTo>
                    <a:pt x="2695" y="245"/>
                  </a:lnTo>
                  <a:lnTo>
                    <a:pt x="2633" y="210"/>
                  </a:lnTo>
                  <a:lnTo>
                    <a:pt x="2569" y="178"/>
                  </a:lnTo>
                  <a:lnTo>
                    <a:pt x="2504" y="148"/>
                  </a:lnTo>
                  <a:lnTo>
                    <a:pt x="2438" y="121"/>
                  </a:lnTo>
                  <a:lnTo>
                    <a:pt x="2371" y="96"/>
                  </a:lnTo>
                  <a:lnTo>
                    <a:pt x="2302" y="74"/>
                  </a:lnTo>
                  <a:lnTo>
                    <a:pt x="2232" y="55"/>
                  </a:lnTo>
                  <a:lnTo>
                    <a:pt x="2161" y="38"/>
                  </a:lnTo>
                  <a:lnTo>
                    <a:pt x="2089" y="25"/>
                  </a:lnTo>
                  <a:lnTo>
                    <a:pt x="2015" y="14"/>
                  </a:lnTo>
                  <a:lnTo>
                    <a:pt x="1941" y="6"/>
                  </a:lnTo>
                  <a:lnTo>
                    <a:pt x="1867" y="2"/>
                  </a:lnTo>
                  <a:lnTo>
                    <a:pt x="1791" y="0"/>
                  </a:lnTo>
                  <a:close/>
                </a:path>
              </a:pathLst>
            </a:custGeom>
            <a:solidFill>
              <a:srgbClr val="F6B413"/>
            </a:solid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
        <p:nvSpPr>
          <p:cNvPr id="19496" name="Rectangle 4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1066464" tIns="1002984" rIns="1066464" bIns="177744" numCol="1" anchor="ctr" anchorCtr="0" compatLnSpc="1">
            <a:prstTxWarp prst="textNoShape">
              <a:avLst/>
            </a:prstTxWarp>
            <a:spAutoFit/>
          </a:bodyPr>
          <a:lstStyle/>
          <a:p>
            <a:endParaRPr lang="en-AU"/>
          </a:p>
        </p:txBody>
      </p:sp>
      <p:sp>
        <p:nvSpPr>
          <p:cNvPr id="19498" name="Rectangle 42"/>
          <p:cNvSpPr>
            <a:spLocks noChangeArrowheads="1"/>
          </p:cNvSpPr>
          <p:nvPr/>
        </p:nvSpPr>
        <p:spPr bwMode="auto">
          <a:xfrm>
            <a:off x="0" y="1409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000" b="0" i="0" u="none" strike="noStrike" cap="none" normalizeH="0" baseline="0">
                <a:ln>
                  <a:noFill/>
                </a:ln>
                <a:solidFill>
                  <a:schemeClr val="tx1"/>
                </a:solidFill>
                <a:effectLst/>
                <a:latin typeface="Arial" pitchFamily="34" charset="0"/>
                <a:ea typeface="Cambria" pitchFamily="18" charset="0"/>
                <a:cs typeface="Cambria" pitchFamily="18"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3" name="Rounded Rectangle 3">
            <a:extLst>
              <a:ext uri="{FF2B5EF4-FFF2-40B4-BE49-F238E27FC236}">
                <a16:creationId xmlns:a16="http://schemas.microsoft.com/office/drawing/2014/main" id="{5C800A30-58EC-4CC7-A596-001EEC21C063}"/>
              </a:ext>
            </a:extLst>
          </p:cNvPr>
          <p:cNvSpPr>
            <a:spLocks noChangeArrowheads="1"/>
          </p:cNvSpPr>
          <p:nvPr/>
        </p:nvSpPr>
        <p:spPr bwMode="auto">
          <a:xfrm>
            <a:off x="747413" y="299391"/>
            <a:ext cx="7208963" cy="5794375"/>
          </a:xfrm>
          <a:prstGeom prst="roundRect">
            <a:avLst>
              <a:gd name="adj" fmla="val 16667"/>
            </a:avLst>
          </a:prstGeom>
          <a:solidFill>
            <a:schemeClr val="bg1"/>
          </a:solidFill>
          <a:ln w="12700">
            <a:solidFill>
              <a:srgbClr val="42719B"/>
            </a:solidFill>
            <a:round/>
            <a:headEnd/>
            <a:tailEnd/>
          </a:ln>
        </p:spPr>
        <p:txBody>
          <a:bodyPr rot="0" vert="horz" wrap="square" lIns="91440" tIns="45720" rIns="91440" bIns="45720" anchor="t" anchorCtr="0" upright="1">
            <a:noAutofit/>
          </a:bodyPr>
          <a:lstStyle/>
          <a:p>
            <a:pPr lvl="0"/>
            <a:r>
              <a:rPr lang="en-US" sz="1100" b="1" dirty="0"/>
              <a:t>                                       </a:t>
            </a:r>
            <a:r>
              <a:rPr lang="en-US" sz="1600" b="1" dirty="0">
                <a:solidFill>
                  <a:srgbClr val="7030A0"/>
                </a:solidFill>
              </a:rPr>
              <a:t>HANDY TIPS IF YOU ATTEND A MEETING</a:t>
            </a:r>
          </a:p>
          <a:p>
            <a:pPr lvl="0"/>
            <a:r>
              <a:rPr lang="en-US" sz="1600" b="1" dirty="0">
                <a:solidFill>
                  <a:srgbClr val="7030A0"/>
                </a:solidFill>
              </a:rPr>
              <a:t>                            (Remember – you can ask for one too)</a:t>
            </a:r>
          </a:p>
          <a:p>
            <a:pPr lvl="0"/>
            <a:r>
              <a:rPr lang="en-US" sz="1100" b="1" dirty="0">
                <a:solidFill>
                  <a:srgbClr val="7030A0"/>
                </a:solidFill>
              </a:rPr>
              <a:t>BEFORE</a:t>
            </a:r>
          </a:p>
          <a:p>
            <a:pPr marL="171450" lvl="0" indent="-171450">
              <a:buFont typeface="Arial" panose="020B0604020202020204" pitchFamily="34" charset="0"/>
              <a:buChar char="•"/>
            </a:pPr>
            <a:r>
              <a:rPr lang="en-US" sz="1100" dirty="0"/>
              <a:t>Find out about the hospital / health service.  What does it say on their webpage about their values and approach?</a:t>
            </a:r>
          </a:p>
          <a:p>
            <a:pPr marL="171450" lvl="0" indent="-171450">
              <a:buFont typeface="Arial" panose="020B0604020202020204" pitchFamily="34" charset="0"/>
              <a:buChar char="•"/>
            </a:pPr>
            <a:r>
              <a:rPr lang="en-US" sz="1100" dirty="0"/>
              <a:t>Consider taking someone with you and what they’ll do (support, record, keep focus…)</a:t>
            </a:r>
          </a:p>
          <a:p>
            <a:pPr marL="171450" lvl="0" indent="-171450">
              <a:buFont typeface="Arial" panose="020B0604020202020204" pitchFamily="34" charset="0"/>
              <a:buChar char="•"/>
            </a:pPr>
            <a:r>
              <a:rPr lang="en-US" sz="1100" dirty="0"/>
              <a:t>Decide together what you want to get out of the meeting-write down what you want to achieve.</a:t>
            </a:r>
          </a:p>
          <a:p>
            <a:pPr marL="171450" lvl="0" indent="-171450">
              <a:buFont typeface="Arial" panose="020B0604020202020204" pitchFamily="34" charset="0"/>
              <a:buChar char="•"/>
            </a:pPr>
            <a:r>
              <a:rPr lang="en-US" sz="1100" dirty="0"/>
              <a:t>Send through information beforehand to avoid repeating your story on the day.</a:t>
            </a:r>
          </a:p>
          <a:p>
            <a:pPr marL="171450" lvl="0" indent="-171450">
              <a:buFont typeface="Arial" panose="020B0604020202020204" pitchFamily="34" charset="0"/>
              <a:buChar char="•"/>
            </a:pPr>
            <a:r>
              <a:rPr lang="en-US" sz="1100" dirty="0"/>
              <a:t>Ask who’ll be at the meeting and what their role will be.  If you don’t want too many people there, do say so. </a:t>
            </a:r>
          </a:p>
          <a:p>
            <a:pPr marL="171450" lvl="0" indent="-171450">
              <a:buFont typeface="Arial" panose="020B0604020202020204" pitchFamily="34" charset="0"/>
              <a:buChar char="•"/>
            </a:pPr>
            <a:endParaRPr lang="en-US" sz="1100" dirty="0"/>
          </a:p>
          <a:p>
            <a:pPr lvl="0"/>
            <a:r>
              <a:rPr lang="en-US" sz="1100" b="1" dirty="0">
                <a:solidFill>
                  <a:srgbClr val="7030A0"/>
                </a:solidFill>
              </a:rPr>
              <a:t>DURING</a:t>
            </a:r>
          </a:p>
          <a:p>
            <a:pPr marL="171450" lvl="0" indent="-171450">
              <a:buFont typeface="Arial" panose="020B0604020202020204" pitchFamily="34" charset="0"/>
              <a:buChar char="•"/>
            </a:pPr>
            <a:r>
              <a:rPr lang="en-US" sz="1100" dirty="0"/>
              <a:t>Be confident that you have knowledge and expertise that is valuable.</a:t>
            </a:r>
          </a:p>
          <a:p>
            <a:pPr marL="171450" lvl="0" indent="-171450">
              <a:buFont typeface="Arial" panose="020B0604020202020204" pitchFamily="34" charset="0"/>
              <a:buChar char="•"/>
            </a:pPr>
            <a:r>
              <a:rPr lang="en-US" sz="1100" dirty="0"/>
              <a:t>Record the names and roles of the people attending the meeting. </a:t>
            </a:r>
          </a:p>
          <a:p>
            <a:pPr marL="171450" lvl="0" indent="-171450">
              <a:buFont typeface="Arial" panose="020B0604020202020204" pitchFamily="34" charset="0"/>
              <a:buChar char="•"/>
            </a:pPr>
            <a:r>
              <a:rPr lang="en-US" sz="1100" dirty="0"/>
              <a:t>Agree on the purpose of the meeting.</a:t>
            </a:r>
          </a:p>
          <a:p>
            <a:pPr marL="171450" lvl="0" indent="-171450">
              <a:buFont typeface="Arial" panose="020B0604020202020204" pitchFamily="34" charset="0"/>
              <a:buChar char="•"/>
            </a:pPr>
            <a:r>
              <a:rPr lang="en-US" sz="1100" dirty="0"/>
              <a:t>Take notes (or ask the person with you to do so).</a:t>
            </a:r>
          </a:p>
          <a:p>
            <a:pPr marL="171450" lvl="0" indent="-171450">
              <a:buFont typeface="Arial" panose="020B0604020202020204" pitchFamily="34" charset="0"/>
              <a:buChar char="•"/>
            </a:pPr>
            <a:r>
              <a:rPr lang="en-US" sz="1100" dirty="0"/>
              <a:t>Record agreed actions with the timeline and person responsible.</a:t>
            </a:r>
          </a:p>
          <a:p>
            <a:pPr marL="171450" lvl="0" indent="-171450">
              <a:buFont typeface="Arial" panose="020B0604020202020204" pitchFamily="34" charset="0"/>
              <a:buChar char="•"/>
            </a:pPr>
            <a:r>
              <a:rPr lang="en-US" sz="1100" dirty="0"/>
              <a:t>Find out the contact email address of the person </a:t>
            </a:r>
            <a:r>
              <a:rPr lang="en-US" sz="1100" dirty="0" err="1"/>
              <a:t>co-ordinating</a:t>
            </a:r>
            <a:r>
              <a:rPr lang="en-US" sz="1100" dirty="0"/>
              <a:t> the meeting. </a:t>
            </a:r>
          </a:p>
          <a:p>
            <a:pPr lvl="0"/>
            <a:endParaRPr lang="en-US" sz="1100" dirty="0"/>
          </a:p>
          <a:p>
            <a:pPr lvl="0"/>
            <a:r>
              <a:rPr lang="en-US" sz="1100" b="1" dirty="0">
                <a:solidFill>
                  <a:srgbClr val="7030A0"/>
                </a:solidFill>
              </a:rPr>
              <a:t>AFTER</a:t>
            </a:r>
          </a:p>
          <a:p>
            <a:pPr marL="171450" lvl="0" indent="-171450">
              <a:buFont typeface="Arial" panose="020B0604020202020204" pitchFamily="34" charset="0"/>
              <a:buChar char="•"/>
            </a:pPr>
            <a:r>
              <a:rPr lang="en-US" sz="1100" dirty="0"/>
              <a:t>Send an email to confirm what was agreed.</a:t>
            </a:r>
          </a:p>
          <a:p>
            <a:pPr marL="171450" lvl="0" indent="-171450">
              <a:buFont typeface="Arial" panose="020B0604020202020204" pitchFamily="34" charset="0"/>
              <a:buChar char="•"/>
            </a:pPr>
            <a:r>
              <a:rPr lang="en-US" sz="1100" dirty="0"/>
              <a:t>Debrief.</a:t>
            </a:r>
          </a:p>
          <a:p>
            <a:pPr marL="171450" lvl="0" indent="-171450">
              <a:buFont typeface="Arial" panose="020B0604020202020204" pitchFamily="34" charset="0"/>
              <a:buChar char="•"/>
            </a:pPr>
            <a:r>
              <a:rPr lang="en-US" sz="1100" dirty="0"/>
              <a:t>Practice self-care.  </a:t>
            </a:r>
          </a:p>
          <a:p>
            <a:pPr marL="171450" lvl="0" indent="-171450">
              <a:buFont typeface="Arial" panose="020B0604020202020204" pitchFamily="34" charset="0"/>
              <a:buChar char="•"/>
            </a:pPr>
            <a:r>
              <a:rPr lang="en-US" sz="1100" dirty="0"/>
              <a:t>Take the next steps.</a:t>
            </a:r>
          </a:p>
          <a:p>
            <a:pPr marL="171450" lvl="0" indent="-171450">
              <a:buFont typeface="Arial" panose="020B0604020202020204" pitchFamily="34" charset="0"/>
              <a:buChar char="•"/>
            </a:pPr>
            <a:endParaRPr lang="en-US" sz="1100" dirty="0"/>
          </a:p>
          <a:p>
            <a:pPr marL="171450" lvl="0" indent="-171450">
              <a:buFont typeface="Arial" panose="020B0604020202020204" pitchFamily="34" charset="0"/>
              <a:buChar char="•"/>
            </a:pPr>
            <a:endParaRPr lang="en-US" sz="1100" dirty="0"/>
          </a:p>
          <a:p>
            <a:pPr marL="171450" lvl="0" indent="-171450">
              <a:buFont typeface="Arial" panose="020B0604020202020204" pitchFamily="34" charset="0"/>
              <a:buChar char="•"/>
            </a:pPr>
            <a:r>
              <a:rPr lang="en-US" sz="1100" dirty="0"/>
              <a:t>If you’re not happy with how the meeting went and can’t see a resolution, ask about the complaints process.</a:t>
            </a:r>
          </a:p>
          <a:p>
            <a:pPr marL="171450" lvl="0" indent="-171450">
              <a:buFont typeface="Arial" panose="020B0604020202020204" pitchFamily="34" charset="0"/>
              <a:buChar char="•"/>
            </a:pPr>
            <a:r>
              <a:rPr lang="en-US" sz="1100" dirty="0"/>
              <a:t>Contact the Mental Health Advocacy Service at any stage for further information.  </a:t>
            </a:r>
            <a:r>
              <a:rPr lang="en-US" sz="1100" dirty="0">
                <a:hlinkClick r:id="rId2"/>
              </a:rPr>
              <a:t>www.mhas.wa.gov.au</a:t>
            </a:r>
            <a:r>
              <a:rPr lang="en-US" sz="1100" dirty="0"/>
              <a:t>.  </a:t>
            </a:r>
            <a:r>
              <a:rPr lang="en-US" sz="1100" dirty="0" err="1"/>
              <a:t>Freecall</a:t>
            </a:r>
            <a:r>
              <a:rPr lang="en-US" sz="1100" dirty="0"/>
              <a:t> from landlines:  1800 999 057.  Tel: (08) 6234 6300 </a:t>
            </a:r>
          </a:p>
          <a:p>
            <a:pPr marL="171450" lvl="0" indent="-171450">
              <a:buFont typeface="Arial" panose="020B0604020202020204" pitchFamily="34" charset="0"/>
              <a:buChar char="•"/>
            </a:pPr>
            <a:endParaRPr lang="en-US" sz="1100" dirty="0"/>
          </a:p>
        </p:txBody>
      </p:sp>
      <p:pic>
        <p:nvPicPr>
          <p:cNvPr id="4" name="Picture 3">
            <a:extLst>
              <a:ext uri="{FF2B5EF4-FFF2-40B4-BE49-F238E27FC236}">
                <a16:creationId xmlns:a16="http://schemas.microsoft.com/office/drawing/2014/main" id="{7ECDBD98-3C0E-45F1-AB14-C7108D5D6191}"/>
              </a:ext>
            </a:extLst>
          </p:cNvPr>
          <p:cNvPicPr>
            <a:picLocks noChangeAspect="1"/>
          </p:cNvPicPr>
          <p:nvPr/>
        </p:nvPicPr>
        <p:blipFill>
          <a:blip r:embed="rId3"/>
          <a:stretch>
            <a:fillRect/>
          </a:stretch>
        </p:blipFill>
        <p:spPr>
          <a:xfrm>
            <a:off x="3779452" y="6158503"/>
            <a:ext cx="2895851" cy="646232"/>
          </a:xfrm>
          <a:prstGeom prst="rect">
            <a:avLst/>
          </a:prstGeom>
        </p:spPr>
      </p:pic>
      <p:pic>
        <p:nvPicPr>
          <p:cNvPr id="5" name="Picture 4">
            <a:extLst>
              <a:ext uri="{FF2B5EF4-FFF2-40B4-BE49-F238E27FC236}">
                <a16:creationId xmlns:a16="http://schemas.microsoft.com/office/drawing/2014/main" id="{AB3104B9-58FF-43A7-B9D8-B72AC47995C5}"/>
              </a:ext>
            </a:extLst>
          </p:cNvPr>
          <p:cNvPicPr>
            <a:picLocks noChangeAspect="1"/>
          </p:cNvPicPr>
          <p:nvPr/>
        </p:nvPicPr>
        <p:blipFill>
          <a:blip r:embed="rId4"/>
          <a:stretch>
            <a:fillRect/>
          </a:stretch>
        </p:blipFill>
        <p:spPr>
          <a:xfrm>
            <a:off x="6804248" y="6111125"/>
            <a:ext cx="768163" cy="774259"/>
          </a:xfrm>
          <a:prstGeom prst="rect">
            <a:avLst/>
          </a:prstGeom>
        </p:spPr>
      </p:pic>
      <p:pic>
        <p:nvPicPr>
          <p:cNvPr id="6" name="Picture 5">
            <a:extLst>
              <a:ext uri="{FF2B5EF4-FFF2-40B4-BE49-F238E27FC236}">
                <a16:creationId xmlns:a16="http://schemas.microsoft.com/office/drawing/2014/main" id="{E7B0B67D-1459-45F6-9C58-34A32CADFAA1}"/>
              </a:ext>
            </a:extLst>
          </p:cNvPr>
          <p:cNvPicPr>
            <a:picLocks noChangeAspect="1"/>
          </p:cNvPicPr>
          <p:nvPr/>
        </p:nvPicPr>
        <p:blipFill>
          <a:blip r:embed="rId5"/>
          <a:stretch>
            <a:fillRect/>
          </a:stretch>
        </p:blipFill>
        <p:spPr>
          <a:xfrm>
            <a:off x="7701356" y="6161047"/>
            <a:ext cx="1335140" cy="652329"/>
          </a:xfrm>
          <a:prstGeom prst="rect">
            <a:avLst/>
          </a:prstGeom>
        </p:spPr>
      </p:pic>
    </p:spTree>
    <p:extLst>
      <p:ext uri="{BB962C8B-B14F-4D97-AF65-F5344CB8AC3E}">
        <p14:creationId xmlns:p14="http://schemas.microsoft.com/office/powerpoint/2010/main" val="3913403498"/>
      </p:ext>
    </p:extLst>
  </p:cSld>
  <p:clrMapOvr>
    <a:masterClrMapping/>
  </p:clrMapOvr>
  <p:transition advTm="15834"/>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6" name="Rectangle 5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AU"/>
          </a:p>
        </p:txBody>
      </p:sp>
      <p:grpSp>
        <p:nvGrpSpPr>
          <p:cNvPr id="2" name="Group 56"/>
          <p:cNvGrpSpPr>
            <a:grpSpLocks/>
          </p:cNvGrpSpPr>
          <p:nvPr/>
        </p:nvGrpSpPr>
        <p:grpSpPr bwMode="auto">
          <a:xfrm rot="5400000">
            <a:off x="7367017" y="-562769"/>
            <a:ext cx="860425" cy="1985963"/>
            <a:chOff x="283" y="3019"/>
            <a:chExt cx="1356" cy="3127"/>
          </a:xfrm>
        </p:grpSpPr>
        <p:sp>
          <p:nvSpPr>
            <p:cNvPr id="2105" name="Freeform 57"/>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solidFill>
              <a:srgbClr val="4D8F99"/>
            </a:solid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3" name="Group 60"/>
          <p:cNvGrpSpPr>
            <a:grpSpLocks/>
          </p:cNvGrpSpPr>
          <p:nvPr/>
        </p:nvGrpSpPr>
        <p:grpSpPr bwMode="auto">
          <a:xfrm rot="5400000">
            <a:off x="-671513" y="4820593"/>
            <a:ext cx="2117725" cy="774700"/>
            <a:chOff x="9647" y="2123"/>
            <a:chExt cx="3336" cy="1222"/>
          </a:xfrm>
          <a:solidFill>
            <a:srgbClr val="FFFFCC"/>
          </a:solidFill>
        </p:grpSpPr>
        <p:sp>
          <p:nvSpPr>
            <p:cNvPr id="2109" name="Freeform 61"/>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
        <p:nvSpPr>
          <p:cNvPr id="1945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AU"/>
          </a:p>
        </p:txBody>
      </p:sp>
      <p:grpSp>
        <p:nvGrpSpPr>
          <p:cNvPr id="19457" name="Group 1"/>
          <p:cNvGrpSpPr>
            <a:grpSpLocks/>
          </p:cNvGrpSpPr>
          <p:nvPr/>
        </p:nvGrpSpPr>
        <p:grpSpPr bwMode="auto">
          <a:xfrm>
            <a:off x="5868144" y="5597525"/>
            <a:ext cx="2274887" cy="1260475"/>
            <a:chOff x="2938" y="1382"/>
            <a:chExt cx="3582" cy="1986"/>
          </a:xfrm>
          <a:solidFill>
            <a:schemeClr val="accent2"/>
          </a:solidFill>
        </p:grpSpPr>
        <p:sp>
          <p:nvSpPr>
            <p:cNvPr id="19458" name="Freeform 2"/>
            <p:cNvSpPr>
              <a:spLocks/>
            </p:cNvSpPr>
            <p:nvPr/>
          </p:nvSpPr>
          <p:spPr bwMode="auto">
            <a:xfrm>
              <a:off x="2938" y="1382"/>
              <a:ext cx="3582" cy="1986"/>
            </a:xfrm>
            <a:custGeom>
              <a:avLst/>
              <a:gdLst/>
              <a:ahLst/>
              <a:cxnLst>
                <a:cxn ang="0">
                  <a:pos x="1715" y="2"/>
                </a:cxn>
                <a:cxn ang="0">
                  <a:pos x="1566" y="14"/>
                </a:cxn>
                <a:cxn ang="0">
                  <a:pos x="1421" y="38"/>
                </a:cxn>
                <a:cxn ang="0">
                  <a:pos x="1280" y="74"/>
                </a:cxn>
                <a:cxn ang="0">
                  <a:pos x="1144" y="121"/>
                </a:cxn>
                <a:cxn ang="0">
                  <a:pos x="1012" y="178"/>
                </a:cxn>
                <a:cxn ang="0">
                  <a:pos x="887" y="245"/>
                </a:cxn>
                <a:cxn ang="0">
                  <a:pos x="768" y="321"/>
                </a:cxn>
                <a:cxn ang="0">
                  <a:pos x="655" y="406"/>
                </a:cxn>
                <a:cxn ang="0">
                  <a:pos x="550" y="500"/>
                </a:cxn>
                <a:cxn ang="0">
                  <a:pos x="452" y="602"/>
                </a:cxn>
                <a:cxn ang="0">
                  <a:pos x="362" y="711"/>
                </a:cxn>
                <a:cxn ang="0">
                  <a:pos x="281" y="827"/>
                </a:cxn>
                <a:cxn ang="0">
                  <a:pos x="210" y="949"/>
                </a:cxn>
                <a:cxn ang="0">
                  <a:pos x="148" y="1077"/>
                </a:cxn>
                <a:cxn ang="0">
                  <a:pos x="96" y="1211"/>
                </a:cxn>
                <a:cxn ang="0">
                  <a:pos x="55" y="1350"/>
                </a:cxn>
                <a:cxn ang="0">
                  <a:pos x="25" y="1493"/>
                </a:cxn>
                <a:cxn ang="0">
                  <a:pos x="6" y="1640"/>
                </a:cxn>
                <a:cxn ang="0">
                  <a:pos x="0" y="1791"/>
                </a:cxn>
                <a:cxn ang="0">
                  <a:pos x="3" y="1889"/>
                </a:cxn>
                <a:cxn ang="0">
                  <a:pos x="11" y="1986"/>
                </a:cxn>
                <a:cxn ang="0">
                  <a:pos x="3576" y="1938"/>
                </a:cxn>
                <a:cxn ang="0">
                  <a:pos x="3581" y="1840"/>
                </a:cxn>
                <a:cxn ang="0">
                  <a:pos x="3580" y="1715"/>
                </a:cxn>
                <a:cxn ang="0">
                  <a:pos x="3568" y="1566"/>
                </a:cxn>
                <a:cxn ang="0">
                  <a:pos x="3543" y="1421"/>
                </a:cxn>
                <a:cxn ang="0">
                  <a:pos x="3508" y="1280"/>
                </a:cxn>
                <a:cxn ang="0">
                  <a:pos x="3461" y="1144"/>
                </a:cxn>
                <a:cxn ang="0">
                  <a:pos x="3404" y="1013"/>
                </a:cxn>
                <a:cxn ang="0">
                  <a:pos x="3337" y="887"/>
                </a:cxn>
                <a:cxn ang="0">
                  <a:pos x="3261" y="768"/>
                </a:cxn>
                <a:cxn ang="0">
                  <a:pos x="3176" y="655"/>
                </a:cxn>
                <a:cxn ang="0">
                  <a:pos x="3082" y="550"/>
                </a:cxn>
                <a:cxn ang="0">
                  <a:pos x="2980" y="452"/>
                </a:cxn>
                <a:cxn ang="0">
                  <a:pos x="2871" y="363"/>
                </a:cxn>
                <a:cxn ang="0">
                  <a:pos x="2755" y="282"/>
                </a:cxn>
                <a:cxn ang="0">
                  <a:pos x="2633" y="210"/>
                </a:cxn>
                <a:cxn ang="0">
                  <a:pos x="2504" y="148"/>
                </a:cxn>
                <a:cxn ang="0">
                  <a:pos x="2371" y="96"/>
                </a:cxn>
                <a:cxn ang="0">
                  <a:pos x="2232" y="55"/>
                </a:cxn>
                <a:cxn ang="0">
                  <a:pos x="2089" y="25"/>
                </a:cxn>
                <a:cxn ang="0">
                  <a:pos x="1941" y="6"/>
                </a:cxn>
                <a:cxn ang="0">
                  <a:pos x="1791" y="0"/>
                </a:cxn>
              </a:cxnLst>
              <a:rect l="0" t="0" r="r" b="b"/>
              <a:pathLst>
                <a:path w="3582" h="1986">
                  <a:moveTo>
                    <a:pt x="1791" y="0"/>
                  </a:moveTo>
                  <a:lnTo>
                    <a:pt x="1715" y="2"/>
                  </a:lnTo>
                  <a:lnTo>
                    <a:pt x="1640" y="6"/>
                  </a:lnTo>
                  <a:lnTo>
                    <a:pt x="1566" y="14"/>
                  </a:lnTo>
                  <a:lnTo>
                    <a:pt x="1493" y="25"/>
                  </a:lnTo>
                  <a:lnTo>
                    <a:pt x="1421" y="38"/>
                  </a:lnTo>
                  <a:lnTo>
                    <a:pt x="1350" y="55"/>
                  </a:lnTo>
                  <a:lnTo>
                    <a:pt x="1280" y="74"/>
                  </a:lnTo>
                  <a:lnTo>
                    <a:pt x="1211" y="96"/>
                  </a:lnTo>
                  <a:lnTo>
                    <a:pt x="1144" y="121"/>
                  </a:lnTo>
                  <a:lnTo>
                    <a:pt x="1077" y="148"/>
                  </a:lnTo>
                  <a:lnTo>
                    <a:pt x="1012" y="178"/>
                  </a:lnTo>
                  <a:lnTo>
                    <a:pt x="949" y="210"/>
                  </a:lnTo>
                  <a:lnTo>
                    <a:pt x="887" y="245"/>
                  </a:lnTo>
                  <a:lnTo>
                    <a:pt x="826" y="282"/>
                  </a:lnTo>
                  <a:lnTo>
                    <a:pt x="768" y="321"/>
                  </a:lnTo>
                  <a:lnTo>
                    <a:pt x="710" y="363"/>
                  </a:lnTo>
                  <a:lnTo>
                    <a:pt x="655" y="406"/>
                  </a:lnTo>
                  <a:lnTo>
                    <a:pt x="601" y="452"/>
                  </a:lnTo>
                  <a:lnTo>
                    <a:pt x="550" y="500"/>
                  </a:lnTo>
                  <a:lnTo>
                    <a:pt x="500" y="550"/>
                  </a:lnTo>
                  <a:lnTo>
                    <a:pt x="452" y="602"/>
                  </a:lnTo>
                  <a:lnTo>
                    <a:pt x="406" y="655"/>
                  </a:lnTo>
                  <a:lnTo>
                    <a:pt x="362" y="711"/>
                  </a:lnTo>
                  <a:lnTo>
                    <a:pt x="321" y="768"/>
                  </a:lnTo>
                  <a:lnTo>
                    <a:pt x="281" y="827"/>
                  </a:lnTo>
                  <a:lnTo>
                    <a:pt x="244" y="887"/>
                  </a:lnTo>
                  <a:lnTo>
                    <a:pt x="210" y="949"/>
                  </a:lnTo>
                  <a:lnTo>
                    <a:pt x="177" y="1013"/>
                  </a:lnTo>
                  <a:lnTo>
                    <a:pt x="148" y="1077"/>
                  </a:lnTo>
                  <a:lnTo>
                    <a:pt x="120" y="1144"/>
                  </a:lnTo>
                  <a:lnTo>
                    <a:pt x="96" y="1211"/>
                  </a:lnTo>
                  <a:lnTo>
                    <a:pt x="74" y="1280"/>
                  </a:lnTo>
                  <a:lnTo>
                    <a:pt x="55" y="1350"/>
                  </a:lnTo>
                  <a:lnTo>
                    <a:pt x="38" y="1421"/>
                  </a:lnTo>
                  <a:lnTo>
                    <a:pt x="25" y="1493"/>
                  </a:lnTo>
                  <a:lnTo>
                    <a:pt x="14" y="1566"/>
                  </a:lnTo>
                  <a:lnTo>
                    <a:pt x="6" y="1640"/>
                  </a:lnTo>
                  <a:lnTo>
                    <a:pt x="1" y="1715"/>
                  </a:lnTo>
                  <a:lnTo>
                    <a:pt x="0" y="1791"/>
                  </a:lnTo>
                  <a:lnTo>
                    <a:pt x="1" y="1840"/>
                  </a:lnTo>
                  <a:lnTo>
                    <a:pt x="3" y="1889"/>
                  </a:lnTo>
                  <a:lnTo>
                    <a:pt x="6" y="1938"/>
                  </a:lnTo>
                  <a:lnTo>
                    <a:pt x="11" y="1986"/>
                  </a:lnTo>
                  <a:lnTo>
                    <a:pt x="3571" y="1986"/>
                  </a:lnTo>
                  <a:lnTo>
                    <a:pt x="3576" y="1938"/>
                  </a:lnTo>
                  <a:lnTo>
                    <a:pt x="3579" y="1889"/>
                  </a:lnTo>
                  <a:lnTo>
                    <a:pt x="3581" y="1840"/>
                  </a:lnTo>
                  <a:lnTo>
                    <a:pt x="3582" y="1791"/>
                  </a:lnTo>
                  <a:lnTo>
                    <a:pt x="3580" y="1715"/>
                  </a:lnTo>
                  <a:lnTo>
                    <a:pt x="3575" y="1640"/>
                  </a:lnTo>
                  <a:lnTo>
                    <a:pt x="3568" y="1566"/>
                  </a:lnTo>
                  <a:lnTo>
                    <a:pt x="3557" y="1493"/>
                  </a:lnTo>
                  <a:lnTo>
                    <a:pt x="3543" y="1421"/>
                  </a:lnTo>
                  <a:lnTo>
                    <a:pt x="3527" y="1350"/>
                  </a:lnTo>
                  <a:lnTo>
                    <a:pt x="3508" y="1280"/>
                  </a:lnTo>
                  <a:lnTo>
                    <a:pt x="3486" y="1211"/>
                  </a:lnTo>
                  <a:lnTo>
                    <a:pt x="3461" y="1144"/>
                  </a:lnTo>
                  <a:lnTo>
                    <a:pt x="3434" y="1077"/>
                  </a:lnTo>
                  <a:lnTo>
                    <a:pt x="3404" y="1013"/>
                  </a:lnTo>
                  <a:lnTo>
                    <a:pt x="3372" y="949"/>
                  </a:lnTo>
                  <a:lnTo>
                    <a:pt x="3337" y="887"/>
                  </a:lnTo>
                  <a:lnTo>
                    <a:pt x="3300" y="827"/>
                  </a:lnTo>
                  <a:lnTo>
                    <a:pt x="3261" y="768"/>
                  </a:lnTo>
                  <a:lnTo>
                    <a:pt x="3219" y="711"/>
                  </a:lnTo>
                  <a:lnTo>
                    <a:pt x="3176" y="655"/>
                  </a:lnTo>
                  <a:lnTo>
                    <a:pt x="3130" y="602"/>
                  </a:lnTo>
                  <a:lnTo>
                    <a:pt x="3082" y="550"/>
                  </a:lnTo>
                  <a:lnTo>
                    <a:pt x="3032" y="500"/>
                  </a:lnTo>
                  <a:lnTo>
                    <a:pt x="2980" y="452"/>
                  </a:lnTo>
                  <a:lnTo>
                    <a:pt x="2927" y="406"/>
                  </a:lnTo>
                  <a:lnTo>
                    <a:pt x="2871" y="363"/>
                  </a:lnTo>
                  <a:lnTo>
                    <a:pt x="2814" y="321"/>
                  </a:lnTo>
                  <a:lnTo>
                    <a:pt x="2755" y="282"/>
                  </a:lnTo>
                  <a:lnTo>
                    <a:pt x="2695" y="245"/>
                  </a:lnTo>
                  <a:lnTo>
                    <a:pt x="2633" y="210"/>
                  </a:lnTo>
                  <a:lnTo>
                    <a:pt x="2569" y="178"/>
                  </a:lnTo>
                  <a:lnTo>
                    <a:pt x="2504" y="148"/>
                  </a:lnTo>
                  <a:lnTo>
                    <a:pt x="2438" y="121"/>
                  </a:lnTo>
                  <a:lnTo>
                    <a:pt x="2371" y="96"/>
                  </a:lnTo>
                  <a:lnTo>
                    <a:pt x="2302" y="74"/>
                  </a:lnTo>
                  <a:lnTo>
                    <a:pt x="2232" y="55"/>
                  </a:lnTo>
                  <a:lnTo>
                    <a:pt x="2161" y="38"/>
                  </a:lnTo>
                  <a:lnTo>
                    <a:pt x="2089" y="25"/>
                  </a:lnTo>
                  <a:lnTo>
                    <a:pt x="2015" y="14"/>
                  </a:lnTo>
                  <a:lnTo>
                    <a:pt x="1941" y="6"/>
                  </a:lnTo>
                  <a:lnTo>
                    <a:pt x="1867" y="2"/>
                  </a:lnTo>
                  <a:lnTo>
                    <a:pt x="1791"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
        <p:nvSpPr>
          <p:cNvPr id="19496" name="Rectangle 4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1066464" tIns="1002984" rIns="1066464" bIns="177744" numCol="1" anchor="ctr" anchorCtr="0" compatLnSpc="1">
            <a:prstTxWarp prst="textNoShape">
              <a:avLst/>
            </a:prstTxWarp>
            <a:spAutoFit/>
          </a:bodyPr>
          <a:lstStyle/>
          <a:p>
            <a:endParaRPr lang="en-AU"/>
          </a:p>
        </p:txBody>
      </p:sp>
      <p:sp>
        <p:nvSpPr>
          <p:cNvPr id="19498" name="Rectangle 42"/>
          <p:cNvSpPr>
            <a:spLocks noChangeArrowheads="1"/>
          </p:cNvSpPr>
          <p:nvPr/>
        </p:nvSpPr>
        <p:spPr bwMode="auto">
          <a:xfrm>
            <a:off x="0" y="14097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en-US" sz="1000" b="0" i="0" u="none" strike="noStrike" cap="none" normalizeH="0" baseline="0">
                <a:ln>
                  <a:noFill/>
                </a:ln>
                <a:solidFill>
                  <a:schemeClr val="tx1"/>
                </a:solidFill>
                <a:effectLst/>
                <a:latin typeface="Arial" pitchFamily="34" charset="0"/>
                <a:ea typeface="Cambria" pitchFamily="18" charset="0"/>
                <a:cs typeface="Cambria" pitchFamily="18" charset="0"/>
              </a:rPr>
            </a:br>
            <a:endParaRPr kumimoji="0" lang="en-US" sz="1800" b="0" i="0" u="none" strike="noStrike" cap="none" normalizeH="0" baseline="0">
              <a:ln>
                <a:noFill/>
              </a:ln>
              <a:solidFill>
                <a:schemeClr val="tx1"/>
              </a:solidFill>
              <a:effectLst/>
              <a:latin typeface="Arial" pitchFamily="34" charset="0"/>
              <a:cs typeface="Arial" pitchFamily="34" charset="0"/>
            </a:endParaRPr>
          </a:p>
        </p:txBody>
      </p:sp>
      <p:sp>
        <p:nvSpPr>
          <p:cNvPr id="13" name="Rounded Rectangle 3">
            <a:extLst>
              <a:ext uri="{FF2B5EF4-FFF2-40B4-BE49-F238E27FC236}">
                <a16:creationId xmlns:a16="http://schemas.microsoft.com/office/drawing/2014/main" id="{5C800A30-58EC-4CC7-A596-001EEC21C063}"/>
              </a:ext>
            </a:extLst>
          </p:cNvPr>
          <p:cNvSpPr>
            <a:spLocks noChangeArrowheads="1"/>
          </p:cNvSpPr>
          <p:nvPr/>
        </p:nvSpPr>
        <p:spPr bwMode="auto">
          <a:xfrm>
            <a:off x="251521" y="188640"/>
            <a:ext cx="7704856" cy="6336702"/>
          </a:xfrm>
          <a:prstGeom prst="roundRect">
            <a:avLst>
              <a:gd name="adj" fmla="val 16667"/>
            </a:avLst>
          </a:prstGeom>
          <a:solidFill>
            <a:schemeClr val="bg1"/>
          </a:solidFill>
          <a:ln w="12700">
            <a:solidFill>
              <a:srgbClr val="42719B"/>
            </a:solidFill>
            <a:round/>
            <a:headEnd/>
            <a:tailEnd/>
          </a:ln>
        </p:spPr>
        <p:txBody>
          <a:bodyPr rot="0" vert="horz" wrap="square" lIns="91440" tIns="45720" rIns="91440" bIns="45720" anchor="t" anchorCtr="0" upright="1">
            <a:noAutofit/>
          </a:bodyPr>
          <a:lstStyle/>
          <a:p>
            <a:pPr lvl="0"/>
            <a:r>
              <a:rPr lang="en-US" sz="1600" b="1" dirty="0">
                <a:solidFill>
                  <a:srgbClr val="7030A0"/>
                </a:solidFill>
              </a:rPr>
              <a:t>                                      </a:t>
            </a:r>
            <a:r>
              <a:rPr lang="en-US" sz="1400" b="1" i="1" dirty="0">
                <a:solidFill>
                  <a:srgbClr val="7030A0"/>
                </a:solidFill>
              </a:rPr>
              <a:t>USEFUL CONTACTS AND RESOURCES</a:t>
            </a:r>
            <a:endParaRPr lang="en-US" sz="1400" b="1" dirty="0">
              <a:solidFill>
                <a:srgbClr val="7030A0"/>
              </a:solidFill>
            </a:endParaRPr>
          </a:p>
          <a:p>
            <a:pPr lvl="0"/>
            <a:r>
              <a:rPr lang="en-US" sz="1200" dirty="0"/>
              <a:t>The webpages of these groups and agencies contain useful information and guides about the Mental Health Act 2014, including family and </a:t>
            </a:r>
            <a:r>
              <a:rPr lang="en-US" sz="1200" dirty="0" err="1"/>
              <a:t>carer</a:t>
            </a:r>
            <a:r>
              <a:rPr lang="en-US" sz="1200" dirty="0"/>
              <a:t> rights.</a:t>
            </a:r>
          </a:p>
          <a:p>
            <a:pPr lvl="0"/>
            <a:endParaRPr lang="en-US" sz="1400" b="1" dirty="0">
              <a:solidFill>
                <a:srgbClr val="7030A0"/>
              </a:solidFill>
            </a:endParaRPr>
          </a:p>
          <a:p>
            <a:pPr lvl="0"/>
            <a:r>
              <a:rPr lang="en-US" sz="1400" b="1" dirty="0"/>
              <a:t>Mental Health Advocacy Service:  </a:t>
            </a:r>
            <a:r>
              <a:rPr lang="en-US" sz="1400" dirty="0"/>
              <a:t>Tel: 1800 999 057     </a:t>
            </a:r>
            <a:r>
              <a:rPr lang="en-US" sz="1400" b="1" u="sng" dirty="0">
                <a:solidFill>
                  <a:srgbClr val="7030A0"/>
                </a:solidFill>
                <a:hlinkClick r:id="rId2"/>
              </a:rPr>
              <a:t>www.mhas.wa.org.au</a:t>
            </a:r>
            <a:endParaRPr lang="en-US" sz="1400" b="1" u="sng" dirty="0">
              <a:solidFill>
                <a:srgbClr val="7030A0"/>
              </a:solidFill>
            </a:endParaRPr>
          </a:p>
          <a:p>
            <a:endParaRPr lang="en-US" sz="1400" b="1" dirty="0"/>
          </a:p>
          <a:p>
            <a:r>
              <a:rPr lang="en-US" sz="1400" b="1" dirty="0"/>
              <a:t>Mental Health Commission (WA):  </a:t>
            </a:r>
            <a:r>
              <a:rPr lang="en-US" sz="1400" dirty="0"/>
              <a:t>Tel:</a:t>
            </a:r>
            <a:r>
              <a:rPr lang="en-US" sz="1400" b="1" dirty="0"/>
              <a:t>  </a:t>
            </a:r>
            <a:r>
              <a:rPr lang="en-AU" sz="1400" dirty="0"/>
              <a:t>(08) 6553 0600</a:t>
            </a:r>
            <a:r>
              <a:rPr lang="en-US" sz="1400" b="1" dirty="0"/>
              <a:t> </a:t>
            </a:r>
            <a:r>
              <a:rPr lang="en-US" sz="1400" b="1" dirty="0">
                <a:hlinkClick r:id="rId3"/>
              </a:rPr>
              <a:t>www.mhc.wa.gov.au/media/1436/family-and-carer-handbook-to-the-mental-health-act-2014-version-2-1.pdf</a:t>
            </a:r>
            <a:endParaRPr lang="en-US" sz="1400" b="1" dirty="0"/>
          </a:p>
          <a:p>
            <a:pPr lvl="0"/>
            <a:endParaRPr lang="en-US" sz="1400" b="1" u="sng" dirty="0">
              <a:solidFill>
                <a:srgbClr val="7030A0"/>
              </a:solidFill>
            </a:endParaRPr>
          </a:p>
          <a:p>
            <a:r>
              <a:rPr lang="en-US" sz="1400" b="1" dirty="0"/>
              <a:t>Mental Health Matters 2:      </a:t>
            </a:r>
            <a:r>
              <a:rPr lang="en-US" sz="1400" b="1" u="sng" dirty="0">
                <a:solidFill>
                  <a:srgbClr val="7030A0"/>
                </a:solidFill>
                <a:hlinkClick r:id="rId4"/>
              </a:rPr>
              <a:t>www.mentalhealthmatters2.com.au</a:t>
            </a:r>
            <a:endParaRPr lang="en-US" sz="1400" b="1" u="sng" dirty="0">
              <a:solidFill>
                <a:srgbClr val="7030A0"/>
              </a:solidFill>
            </a:endParaRPr>
          </a:p>
          <a:p>
            <a:pPr lvl="0"/>
            <a:endParaRPr lang="en-US" sz="1400" b="1" u="sng" dirty="0">
              <a:solidFill>
                <a:srgbClr val="7030A0"/>
              </a:solidFill>
            </a:endParaRPr>
          </a:p>
          <a:p>
            <a:pPr lvl="0"/>
            <a:r>
              <a:rPr lang="en-US" sz="1400" b="1" dirty="0" err="1"/>
              <a:t>Carers</a:t>
            </a:r>
            <a:r>
              <a:rPr lang="en-US" sz="1400" b="1" dirty="0"/>
              <a:t> WA:   </a:t>
            </a:r>
            <a:r>
              <a:rPr lang="en-US" sz="1400" dirty="0"/>
              <a:t>Tel:  1800 242 636    </a:t>
            </a:r>
            <a:r>
              <a:rPr lang="en-US" sz="1400" b="1" dirty="0">
                <a:hlinkClick r:id="rId5"/>
              </a:rPr>
              <a:t>www.carerswa.asn.au/carers-wa-services/policy-research/carer-friendly-policies-and-legislation</a:t>
            </a:r>
            <a:endParaRPr lang="en-US" sz="1400" b="1" dirty="0"/>
          </a:p>
          <a:p>
            <a:pPr lvl="0"/>
            <a:endParaRPr lang="en-US" sz="1400" b="1" dirty="0"/>
          </a:p>
          <a:p>
            <a:r>
              <a:rPr lang="en-US" sz="1400" b="1" dirty="0"/>
              <a:t>Mental Health Law Centre:  </a:t>
            </a:r>
            <a:r>
              <a:rPr lang="en-AU" sz="1400" dirty="0"/>
              <a:t>Tel:  (08) 9328 8012  </a:t>
            </a:r>
            <a:r>
              <a:rPr lang="en-AU" sz="1400" dirty="0" err="1"/>
              <a:t>Freecall</a:t>
            </a:r>
            <a:r>
              <a:rPr lang="en-AU" sz="1400" dirty="0"/>
              <a:t>:  1800 620 285</a:t>
            </a:r>
          </a:p>
          <a:p>
            <a:pPr lvl="0"/>
            <a:r>
              <a:rPr lang="en-US" sz="1400" b="1" dirty="0">
                <a:hlinkClick r:id="rId6"/>
              </a:rPr>
              <a:t>www.mhlcwa.org.au</a:t>
            </a:r>
            <a:r>
              <a:rPr lang="en-US" sz="1400" b="1" dirty="0"/>
              <a:t> </a:t>
            </a:r>
          </a:p>
          <a:p>
            <a:pPr lvl="0"/>
            <a:endParaRPr lang="en-US" sz="1400" b="1" dirty="0"/>
          </a:p>
          <a:p>
            <a:pPr lvl="0"/>
            <a:r>
              <a:rPr lang="en-US" sz="1400" b="1" dirty="0"/>
              <a:t>Health &amp; Disability Services Complaints Office (</a:t>
            </a:r>
            <a:r>
              <a:rPr lang="en-US" sz="1400" b="1" dirty="0" err="1"/>
              <a:t>HaDSCO</a:t>
            </a:r>
            <a:r>
              <a:rPr lang="en-US" sz="1400" b="1" dirty="0"/>
              <a:t>):   </a:t>
            </a:r>
            <a:r>
              <a:rPr lang="en-US" sz="1400" dirty="0"/>
              <a:t>Tel: (08) 6551 600  </a:t>
            </a:r>
            <a:r>
              <a:rPr lang="en-US" sz="1400" b="1" dirty="0">
                <a:hlinkClick r:id="rId7"/>
              </a:rPr>
              <a:t>www.hadsco.wa.gov.au/aboutus/services.cfm</a:t>
            </a:r>
            <a:endParaRPr lang="en-US" sz="1400" b="1" dirty="0"/>
          </a:p>
          <a:p>
            <a:pPr lvl="0"/>
            <a:endParaRPr lang="en-US" sz="1400" b="1" dirty="0"/>
          </a:p>
          <a:p>
            <a:pPr lvl="0"/>
            <a:r>
              <a:rPr lang="en-US" sz="1400" b="1" dirty="0"/>
              <a:t>Health Consumers Council: </a:t>
            </a:r>
            <a:r>
              <a:rPr lang="en-US" sz="1400" dirty="0"/>
              <a:t>Tel:  9221 3422  Country Callers 1800 620 780  </a:t>
            </a:r>
            <a:r>
              <a:rPr lang="en-US" sz="1400" b="1" dirty="0">
                <a:hlinkClick r:id="rId8"/>
              </a:rPr>
              <a:t>www.hconc.org.au</a:t>
            </a:r>
            <a:endParaRPr lang="en-US" sz="1400" b="1" dirty="0"/>
          </a:p>
          <a:p>
            <a:pPr lvl="0"/>
            <a:endParaRPr lang="en-US" sz="1400" b="1" dirty="0"/>
          </a:p>
          <a:p>
            <a:pPr lvl="0"/>
            <a:r>
              <a:rPr lang="en-US" sz="1400" b="1" dirty="0"/>
              <a:t>Mental Health Tribunal:  </a:t>
            </a:r>
            <a:r>
              <a:rPr lang="en-US" sz="1400" dirty="0"/>
              <a:t>Tel: (08) 6553 0060 </a:t>
            </a:r>
            <a:r>
              <a:rPr lang="en-US" sz="1400" b="1" dirty="0">
                <a:hlinkClick r:id="rId9"/>
              </a:rPr>
              <a:t>www.mht.wa.gov.au</a:t>
            </a:r>
            <a:r>
              <a:rPr lang="en-US" sz="1400" b="1" dirty="0"/>
              <a:t>  </a:t>
            </a:r>
          </a:p>
          <a:p>
            <a:pPr lvl="0"/>
            <a:endParaRPr lang="en-US" sz="1400" b="1" dirty="0"/>
          </a:p>
          <a:p>
            <a:pPr lvl="0"/>
            <a:r>
              <a:rPr lang="en-US" sz="1400" b="1" dirty="0"/>
              <a:t>Helping Minds </a:t>
            </a:r>
            <a:r>
              <a:rPr lang="en-US" sz="1400" dirty="0"/>
              <a:t>(Mental Health </a:t>
            </a:r>
            <a:r>
              <a:rPr lang="en-US" sz="1400" dirty="0" err="1"/>
              <a:t>Carer</a:t>
            </a:r>
            <a:r>
              <a:rPr lang="en-US" sz="1400" dirty="0"/>
              <a:t> Advocates):  Tel: (08) 9427 7100</a:t>
            </a:r>
          </a:p>
          <a:p>
            <a:pPr lvl="0"/>
            <a:r>
              <a:rPr lang="en-US" sz="1400" b="1" dirty="0">
                <a:hlinkClick r:id="rId10"/>
              </a:rPr>
              <a:t>www.helpingminds.org.au/services</a:t>
            </a:r>
            <a:r>
              <a:rPr lang="en-US" sz="1400" b="1" dirty="0"/>
              <a:t> </a:t>
            </a:r>
          </a:p>
          <a:p>
            <a:pPr lvl="0"/>
            <a:endParaRPr lang="en-US" sz="1600" b="1" dirty="0"/>
          </a:p>
          <a:p>
            <a:pPr lvl="0"/>
            <a:endParaRPr lang="en-US" sz="1600" u="sng" dirty="0"/>
          </a:p>
          <a:p>
            <a:pPr lvl="0"/>
            <a:endParaRPr lang="en-US" sz="1600" b="1" u="sng" dirty="0"/>
          </a:p>
          <a:p>
            <a:pPr marL="171450" lvl="0" indent="-171450">
              <a:buFont typeface="Arial" panose="020B0604020202020204" pitchFamily="34" charset="0"/>
              <a:buChar char="•"/>
            </a:pPr>
            <a:endParaRPr lang="en-US" sz="1100" dirty="0"/>
          </a:p>
          <a:p>
            <a:pPr lvl="0"/>
            <a:endParaRPr lang="en-US" sz="1100" dirty="0"/>
          </a:p>
          <a:p>
            <a:pPr marL="171450" lvl="0" indent="-171450">
              <a:buFont typeface="Arial" panose="020B0604020202020204" pitchFamily="34" charset="0"/>
              <a:buChar char="•"/>
            </a:pPr>
            <a:endParaRPr lang="en-US" sz="1100" dirty="0"/>
          </a:p>
        </p:txBody>
      </p:sp>
    </p:spTree>
    <p:extLst>
      <p:ext uri="{BB962C8B-B14F-4D97-AF65-F5344CB8AC3E}">
        <p14:creationId xmlns:p14="http://schemas.microsoft.com/office/powerpoint/2010/main" val="603809294"/>
      </p:ext>
    </p:extLst>
  </p:cSld>
  <p:clrMapOvr>
    <a:masterClrMapping/>
  </p:clrMapOvr>
  <p:transition advTm="15834"/>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http://mentalhealthmatters2.com/wp-content/uploads/2014/12/logosmall.jpg"/>
          <p:cNvPicPr>
            <a:picLocks noChangeAspect="1" noChangeArrowheads="1"/>
          </p:cNvPicPr>
          <p:nvPr/>
        </p:nvPicPr>
        <p:blipFill>
          <a:blip r:embed="rId2" cstate="print"/>
          <a:srcRect/>
          <a:stretch>
            <a:fillRect/>
          </a:stretch>
        </p:blipFill>
        <p:spPr bwMode="auto">
          <a:xfrm>
            <a:off x="7956376" y="6276050"/>
            <a:ext cx="1187624" cy="580232"/>
          </a:xfrm>
          <a:prstGeom prst="rect">
            <a:avLst/>
          </a:prstGeom>
          <a:noFill/>
        </p:spPr>
      </p:pic>
      <p:grpSp>
        <p:nvGrpSpPr>
          <p:cNvPr id="6" name="Group 56">
            <a:extLst>
              <a:ext uri="{FF2B5EF4-FFF2-40B4-BE49-F238E27FC236}">
                <a16:creationId xmlns:a16="http://schemas.microsoft.com/office/drawing/2014/main" id="{70C08D03-120E-4A45-874B-93ECE3EC464C}"/>
              </a:ext>
            </a:extLst>
          </p:cNvPr>
          <p:cNvGrpSpPr>
            <a:grpSpLocks/>
          </p:cNvGrpSpPr>
          <p:nvPr/>
        </p:nvGrpSpPr>
        <p:grpSpPr bwMode="auto">
          <a:xfrm rot="5400000">
            <a:off x="498016" y="-500966"/>
            <a:ext cx="332656" cy="1334589"/>
            <a:chOff x="283" y="3019"/>
            <a:chExt cx="1356" cy="3127"/>
          </a:xfrm>
          <a:solidFill>
            <a:schemeClr val="bg2">
              <a:lumMod val="75000"/>
            </a:schemeClr>
          </a:solidFill>
        </p:grpSpPr>
        <p:sp>
          <p:nvSpPr>
            <p:cNvPr id="7" name="Freeform 57">
              <a:extLst>
                <a:ext uri="{FF2B5EF4-FFF2-40B4-BE49-F238E27FC236}">
                  <a16:creationId xmlns:a16="http://schemas.microsoft.com/office/drawing/2014/main" id="{449D7127-08E6-447C-B69A-60FFC4CF657A}"/>
                </a:ext>
              </a:extLst>
            </p:cNvPr>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9" name="Group 60">
            <a:extLst>
              <a:ext uri="{FF2B5EF4-FFF2-40B4-BE49-F238E27FC236}">
                <a16:creationId xmlns:a16="http://schemas.microsoft.com/office/drawing/2014/main" id="{2167A160-36EE-4BFB-A978-FC53047F49DF}"/>
              </a:ext>
            </a:extLst>
          </p:cNvPr>
          <p:cNvGrpSpPr>
            <a:grpSpLocks/>
          </p:cNvGrpSpPr>
          <p:nvPr/>
        </p:nvGrpSpPr>
        <p:grpSpPr bwMode="auto">
          <a:xfrm rot="16200000">
            <a:off x="7697787" y="2084288"/>
            <a:ext cx="2117725" cy="774700"/>
            <a:chOff x="9647" y="2123"/>
            <a:chExt cx="3336" cy="1222"/>
          </a:xfrm>
          <a:solidFill>
            <a:schemeClr val="accent4">
              <a:lumMod val="20000"/>
              <a:lumOff val="80000"/>
            </a:schemeClr>
          </a:solidFill>
        </p:grpSpPr>
        <p:sp>
          <p:nvSpPr>
            <p:cNvPr id="11" name="Freeform 61">
              <a:extLst>
                <a:ext uri="{FF2B5EF4-FFF2-40B4-BE49-F238E27FC236}">
                  <a16:creationId xmlns:a16="http://schemas.microsoft.com/office/drawing/2014/main" id="{D01D0DAE-BD9A-48D1-AD99-D190294A377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12" name="Group 60">
            <a:extLst>
              <a:ext uri="{FF2B5EF4-FFF2-40B4-BE49-F238E27FC236}">
                <a16:creationId xmlns:a16="http://schemas.microsoft.com/office/drawing/2014/main" id="{CC318E49-6EF3-47B6-A4F1-769F8A6765B6}"/>
              </a:ext>
            </a:extLst>
          </p:cNvPr>
          <p:cNvGrpSpPr>
            <a:grpSpLocks/>
          </p:cNvGrpSpPr>
          <p:nvPr/>
        </p:nvGrpSpPr>
        <p:grpSpPr bwMode="auto">
          <a:xfrm rot="5400000">
            <a:off x="-674461" y="4202013"/>
            <a:ext cx="2117725" cy="774700"/>
            <a:chOff x="9647" y="2123"/>
            <a:chExt cx="3336" cy="1222"/>
          </a:xfrm>
          <a:solidFill>
            <a:srgbClr val="FF9933"/>
          </a:solidFill>
        </p:grpSpPr>
        <p:sp>
          <p:nvSpPr>
            <p:cNvPr id="13" name="Freeform 61">
              <a:extLst>
                <a:ext uri="{FF2B5EF4-FFF2-40B4-BE49-F238E27FC236}">
                  <a16:creationId xmlns:a16="http://schemas.microsoft.com/office/drawing/2014/main" id="{1D3B6E4A-FF35-495C-BB87-73A851306BC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pic>
        <p:nvPicPr>
          <p:cNvPr id="3" name="Picture 2">
            <a:extLst>
              <a:ext uri="{FF2B5EF4-FFF2-40B4-BE49-F238E27FC236}">
                <a16:creationId xmlns:a16="http://schemas.microsoft.com/office/drawing/2014/main" id="{0ED8FEDD-DB01-4AF0-B7A5-F3D2CA9840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75162" y="6219084"/>
            <a:ext cx="637198" cy="637198"/>
          </a:xfrm>
          <a:prstGeom prst="rect">
            <a:avLst/>
          </a:prstGeom>
        </p:spPr>
      </p:pic>
      <p:pic>
        <p:nvPicPr>
          <p:cNvPr id="4" name="Picture 3">
            <a:extLst>
              <a:ext uri="{FF2B5EF4-FFF2-40B4-BE49-F238E27FC236}">
                <a16:creationId xmlns:a16="http://schemas.microsoft.com/office/drawing/2014/main" id="{7437485D-0895-43DD-9DB4-A7EC9842D49A}"/>
              </a:ext>
            </a:extLst>
          </p:cNvPr>
          <p:cNvPicPr>
            <a:picLocks noChangeAspect="1"/>
          </p:cNvPicPr>
          <p:nvPr/>
        </p:nvPicPr>
        <p:blipFill>
          <a:blip r:embed="rId4"/>
          <a:stretch>
            <a:fillRect/>
          </a:stretch>
        </p:blipFill>
        <p:spPr>
          <a:xfrm>
            <a:off x="1394509" y="1268760"/>
            <a:ext cx="5508253" cy="4019595"/>
          </a:xfrm>
          <a:prstGeom prst="rect">
            <a:avLst/>
          </a:prstGeom>
        </p:spPr>
      </p:pic>
      <p:sp>
        <p:nvSpPr>
          <p:cNvPr id="10" name="TextBox 9">
            <a:extLst>
              <a:ext uri="{FF2B5EF4-FFF2-40B4-BE49-F238E27FC236}">
                <a16:creationId xmlns:a16="http://schemas.microsoft.com/office/drawing/2014/main" id="{1E87816A-EA02-434F-B3E1-D9DF0EF2DFC5}"/>
              </a:ext>
            </a:extLst>
          </p:cNvPr>
          <p:cNvSpPr txBox="1"/>
          <p:nvPr/>
        </p:nvSpPr>
        <p:spPr>
          <a:xfrm>
            <a:off x="1187625" y="149731"/>
            <a:ext cx="7956376" cy="830997"/>
          </a:xfrm>
          <a:prstGeom prst="rect">
            <a:avLst/>
          </a:prstGeom>
          <a:noFill/>
        </p:spPr>
        <p:txBody>
          <a:bodyPr wrap="square" rtlCol="0">
            <a:spAutoFit/>
          </a:bodyPr>
          <a:lstStyle/>
          <a:p>
            <a:r>
              <a:rPr lang="en-AU" sz="1600" b="1" dirty="0"/>
              <a:t>The Western Australian law which allows for people experiencing mental distress to be treated (and perhaps detained) without their consent is called the Mental Health Act 2014.  </a:t>
            </a:r>
          </a:p>
          <a:p>
            <a:r>
              <a:rPr lang="en-AU" sz="1600" b="1" dirty="0"/>
              <a:t>We’ll call it ‘the Act’ from now on.  Here’s how it’s set out. </a:t>
            </a:r>
          </a:p>
        </p:txBody>
      </p:sp>
      <p:sp>
        <p:nvSpPr>
          <p:cNvPr id="15" name="TextBox 14">
            <a:extLst>
              <a:ext uri="{FF2B5EF4-FFF2-40B4-BE49-F238E27FC236}">
                <a16:creationId xmlns:a16="http://schemas.microsoft.com/office/drawing/2014/main" id="{12C244EF-5289-47DA-9BC0-650F472802A9}"/>
              </a:ext>
            </a:extLst>
          </p:cNvPr>
          <p:cNvSpPr txBox="1"/>
          <p:nvPr/>
        </p:nvSpPr>
        <p:spPr>
          <a:xfrm>
            <a:off x="107504" y="1556792"/>
            <a:ext cx="3384376" cy="523220"/>
          </a:xfrm>
          <a:prstGeom prst="rect">
            <a:avLst/>
          </a:prstGeom>
          <a:noFill/>
        </p:spPr>
        <p:txBody>
          <a:bodyPr wrap="square" rtlCol="0">
            <a:spAutoFit/>
          </a:bodyPr>
          <a:lstStyle/>
          <a:p>
            <a:r>
              <a:rPr lang="en-AU" sz="1400" b="1" i="1" dirty="0">
                <a:solidFill>
                  <a:srgbClr val="7030A0"/>
                </a:solidFill>
              </a:rPr>
              <a:t>The Act has 29 Parts</a:t>
            </a:r>
          </a:p>
          <a:p>
            <a:r>
              <a:rPr lang="en-AU" sz="1400" b="1" i="1" dirty="0">
                <a:solidFill>
                  <a:srgbClr val="7030A0"/>
                </a:solidFill>
              </a:rPr>
              <a:t>(A Part is like a chapter  in a book)</a:t>
            </a:r>
          </a:p>
        </p:txBody>
      </p:sp>
      <p:cxnSp>
        <p:nvCxnSpPr>
          <p:cNvPr id="17" name="Straight Arrow Connector 16">
            <a:extLst>
              <a:ext uri="{FF2B5EF4-FFF2-40B4-BE49-F238E27FC236}">
                <a16:creationId xmlns:a16="http://schemas.microsoft.com/office/drawing/2014/main" id="{7912884F-55AA-4A1E-A155-8852B39553FB}"/>
              </a:ext>
            </a:extLst>
          </p:cNvPr>
          <p:cNvCxnSpPr>
            <a:cxnSpLocks/>
          </p:cNvCxnSpPr>
          <p:nvPr/>
        </p:nvCxnSpPr>
        <p:spPr>
          <a:xfrm>
            <a:off x="1763688" y="2060848"/>
            <a:ext cx="900100" cy="48489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B6FAC286-7198-4E0D-BF3A-2996C80B6976}"/>
              </a:ext>
            </a:extLst>
          </p:cNvPr>
          <p:cNvSpPr txBox="1"/>
          <p:nvPr/>
        </p:nvSpPr>
        <p:spPr>
          <a:xfrm>
            <a:off x="35496" y="2564904"/>
            <a:ext cx="2130785" cy="523220"/>
          </a:xfrm>
          <a:prstGeom prst="rect">
            <a:avLst/>
          </a:prstGeom>
          <a:noFill/>
        </p:spPr>
        <p:txBody>
          <a:bodyPr wrap="square" rtlCol="0">
            <a:spAutoFit/>
          </a:bodyPr>
          <a:lstStyle/>
          <a:p>
            <a:r>
              <a:rPr lang="en-AU" sz="1400" b="1" i="1" dirty="0">
                <a:solidFill>
                  <a:srgbClr val="7030A0"/>
                </a:solidFill>
              </a:rPr>
              <a:t>Each Part (chapter) has a number of Divisions </a:t>
            </a:r>
          </a:p>
        </p:txBody>
      </p:sp>
      <p:cxnSp>
        <p:nvCxnSpPr>
          <p:cNvPr id="25" name="Straight Arrow Connector 24">
            <a:extLst>
              <a:ext uri="{FF2B5EF4-FFF2-40B4-BE49-F238E27FC236}">
                <a16:creationId xmlns:a16="http://schemas.microsoft.com/office/drawing/2014/main" id="{F00D4F43-6199-452B-A819-47735897BDCB}"/>
              </a:ext>
            </a:extLst>
          </p:cNvPr>
          <p:cNvCxnSpPr>
            <a:cxnSpLocks/>
            <a:stCxn id="23" idx="2"/>
          </p:cNvCxnSpPr>
          <p:nvPr/>
        </p:nvCxnSpPr>
        <p:spPr>
          <a:xfrm>
            <a:off x="1100889" y="3088124"/>
            <a:ext cx="1547374" cy="52350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BC382A0-1643-4CA2-B966-1C4E09A0B3A4}"/>
              </a:ext>
            </a:extLst>
          </p:cNvPr>
          <p:cNvCxnSpPr>
            <a:cxnSpLocks/>
          </p:cNvCxnSpPr>
          <p:nvPr/>
        </p:nvCxnSpPr>
        <p:spPr>
          <a:xfrm>
            <a:off x="771752" y="3107288"/>
            <a:ext cx="1917958" cy="100964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EB7CE019-53A2-4084-95CE-CB4A3373CA7D}"/>
              </a:ext>
            </a:extLst>
          </p:cNvPr>
          <p:cNvCxnSpPr>
            <a:cxnSpLocks/>
          </p:cNvCxnSpPr>
          <p:nvPr/>
        </p:nvCxnSpPr>
        <p:spPr>
          <a:xfrm>
            <a:off x="530919" y="3069243"/>
            <a:ext cx="2117344" cy="1439877"/>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F62824E6-EC97-461F-9A72-394B6BDE2619}"/>
              </a:ext>
            </a:extLst>
          </p:cNvPr>
          <p:cNvCxnSpPr>
            <a:cxnSpLocks/>
          </p:cNvCxnSpPr>
          <p:nvPr/>
        </p:nvCxnSpPr>
        <p:spPr>
          <a:xfrm>
            <a:off x="384401" y="3107288"/>
            <a:ext cx="2315391" cy="197697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8400A170-644B-42B3-8E7F-F12A0122588C}"/>
              </a:ext>
            </a:extLst>
          </p:cNvPr>
          <p:cNvSpPr txBox="1"/>
          <p:nvPr/>
        </p:nvSpPr>
        <p:spPr>
          <a:xfrm>
            <a:off x="6372200" y="2113111"/>
            <a:ext cx="1997099" cy="307777"/>
          </a:xfrm>
          <a:prstGeom prst="rect">
            <a:avLst/>
          </a:prstGeom>
          <a:noFill/>
        </p:spPr>
        <p:txBody>
          <a:bodyPr wrap="square" rtlCol="0">
            <a:spAutoFit/>
          </a:bodyPr>
          <a:lstStyle/>
          <a:p>
            <a:r>
              <a:rPr lang="en-AU" sz="1400" b="1" i="1" dirty="0">
                <a:solidFill>
                  <a:srgbClr val="7030A0"/>
                </a:solidFill>
              </a:rPr>
              <a:t>Page number</a:t>
            </a:r>
          </a:p>
        </p:txBody>
      </p:sp>
      <p:cxnSp>
        <p:nvCxnSpPr>
          <p:cNvPr id="35" name="Straight Arrow Connector 34">
            <a:extLst>
              <a:ext uri="{FF2B5EF4-FFF2-40B4-BE49-F238E27FC236}">
                <a16:creationId xmlns:a16="http://schemas.microsoft.com/office/drawing/2014/main" id="{D113BCEF-87AB-40C5-9136-F65D17F87B3D}"/>
              </a:ext>
            </a:extLst>
          </p:cNvPr>
          <p:cNvCxnSpPr>
            <a:cxnSpLocks/>
          </p:cNvCxnSpPr>
          <p:nvPr/>
        </p:nvCxnSpPr>
        <p:spPr>
          <a:xfrm flipH="1">
            <a:off x="6084168" y="2426342"/>
            <a:ext cx="711958" cy="3693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F8D234F6-9516-4148-AE34-BE39429779CC}"/>
              </a:ext>
            </a:extLst>
          </p:cNvPr>
          <p:cNvSpPr txBox="1"/>
          <p:nvPr/>
        </p:nvSpPr>
        <p:spPr>
          <a:xfrm>
            <a:off x="179512" y="5589240"/>
            <a:ext cx="6192688" cy="400110"/>
          </a:xfrm>
          <a:prstGeom prst="rect">
            <a:avLst/>
          </a:prstGeom>
          <a:noFill/>
        </p:spPr>
        <p:txBody>
          <a:bodyPr wrap="square" rtlCol="0">
            <a:spAutoFit/>
          </a:bodyPr>
          <a:lstStyle/>
          <a:p>
            <a:r>
              <a:rPr lang="en-AU" sz="1000" dirty="0"/>
              <a:t>A copy of the Act  can be downloaded from the Western Australian Mental Health Commission webpage. </a:t>
            </a:r>
          </a:p>
          <a:p>
            <a:r>
              <a:rPr lang="en-AU" sz="1000" dirty="0">
                <a:hlinkClick r:id="rId5"/>
              </a:rPr>
              <a:t>https://www.mhc.wa.gov.au/media/1245/mental-health-act-2014.pdf</a:t>
            </a:r>
            <a:endParaRPr lang="en-AU" sz="1000" dirty="0"/>
          </a:p>
        </p:txBody>
      </p:sp>
      <p:pic>
        <p:nvPicPr>
          <p:cNvPr id="5" name="Picture 4">
            <a:extLst>
              <a:ext uri="{FF2B5EF4-FFF2-40B4-BE49-F238E27FC236}">
                <a16:creationId xmlns:a16="http://schemas.microsoft.com/office/drawing/2014/main" id="{377B7661-0A0E-47B1-975C-0E5D150223DF}"/>
              </a:ext>
            </a:extLst>
          </p:cNvPr>
          <p:cNvPicPr>
            <a:picLocks noChangeAspect="1"/>
          </p:cNvPicPr>
          <p:nvPr/>
        </p:nvPicPr>
        <p:blipFill>
          <a:blip r:embed="rId6"/>
          <a:stretch>
            <a:fillRect/>
          </a:stretch>
        </p:blipFill>
        <p:spPr>
          <a:xfrm>
            <a:off x="4969531" y="6381328"/>
            <a:ext cx="2050741" cy="454403"/>
          </a:xfrm>
          <a:prstGeom prst="rect">
            <a:avLst/>
          </a:prstGeom>
        </p:spPr>
      </p:pic>
    </p:spTree>
    <p:extLst>
      <p:ext uri="{BB962C8B-B14F-4D97-AF65-F5344CB8AC3E}">
        <p14:creationId xmlns:p14="http://schemas.microsoft.com/office/powerpoint/2010/main" val="3329084695"/>
      </p:ext>
    </p:extLst>
  </p:cSld>
  <p:clrMapOvr>
    <a:masterClrMapping/>
  </p:clrMapOvr>
  <p:transition advTm="15725"/>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http://mentalhealthmatters2.com/wp-content/uploads/2014/12/logosmall.jpg"/>
          <p:cNvPicPr>
            <a:picLocks noChangeAspect="1" noChangeArrowheads="1"/>
          </p:cNvPicPr>
          <p:nvPr/>
        </p:nvPicPr>
        <p:blipFill>
          <a:blip r:embed="rId2" cstate="print"/>
          <a:srcRect/>
          <a:stretch>
            <a:fillRect/>
          </a:stretch>
        </p:blipFill>
        <p:spPr bwMode="auto">
          <a:xfrm>
            <a:off x="8213922" y="6401878"/>
            <a:ext cx="930077" cy="454403"/>
          </a:xfrm>
          <a:prstGeom prst="rect">
            <a:avLst/>
          </a:prstGeom>
          <a:noFill/>
        </p:spPr>
      </p:pic>
      <p:grpSp>
        <p:nvGrpSpPr>
          <p:cNvPr id="6" name="Group 56">
            <a:extLst>
              <a:ext uri="{FF2B5EF4-FFF2-40B4-BE49-F238E27FC236}">
                <a16:creationId xmlns:a16="http://schemas.microsoft.com/office/drawing/2014/main" id="{70C08D03-120E-4A45-874B-93ECE3EC464C}"/>
              </a:ext>
            </a:extLst>
          </p:cNvPr>
          <p:cNvGrpSpPr>
            <a:grpSpLocks/>
          </p:cNvGrpSpPr>
          <p:nvPr/>
        </p:nvGrpSpPr>
        <p:grpSpPr bwMode="auto">
          <a:xfrm rot="5400000">
            <a:off x="534020" y="-536970"/>
            <a:ext cx="548680" cy="1622621"/>
            <a:chOff x="283" y="3019"/>
            <a:chExt cx="1356" cy="3127"/>
          </a:xfrm>
          <a:solidFill>
            <a:schemeClr val="bg2">
              <a:lumMod val="75000"/>
            </a:schemeClr>
          </a:solidFill>
        </p:grpSpPr>
        <p:sp>
          <p:nvSpPr>
            <p:cNvPr id="7" name="Freeform 57">
              <a:extLst>
                <a:ext uri="{FF2B5EF4-FFF2-40B4-BE49-F238E27FC236}">
                  <a16:creationId xmlns:a16="http://schemas.microsoft.com/office/drawing/2014/main" id="{449D7127-08E6-447C-B69A-60FFC4CF657A}"/>
                </a:ext>
              </a:extLst>
            </p:cNvPr>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9" name="Group 60">
            <a:extLst>
              <a:ext uri="{FF2B5EF4-FFF2-40B4-BE49-F238E27FC236}">
                <a16:creationId xmlns:a16="http://schemas.microsoft.com/office/drawing/2014/main" id="{2167A160-36EE-4BFB-A978-FC53047F49DF}"/>
              </a:ext>
            </a:extLst>
          </p:cNvPr>
          <p:cNvGrpSpPr>
            <a:grpSpLocks/>
          </p:cNvGrpSpPr>
          <p:nvPr/>
        </p:nvGrpSpPr>
        <p:grpSpPr bwMode="auto">
          <a:xfrm rot="16200000">
            <a:off x="7697787" y="2084288"/>
            <a:ext cx="2117725" cy="774700"/>
            <a:chOff x="9647" y="2123"/>
            <a:chExt cx="3336" cy="1222"/>
          </a:xfrm>
          <a:solidFill>
            <a:schemeClr val="accent4">
              <a:lumMod val="20000"/>
              <a:lumOff val="80000"/>
            </a:schemeClr>
          </a:solidFill>
        </p:grpSpPr>
        <p:sp>
          <p:nvSpPr>
            <p:cNvPr id="11" name="Freeform 61">
              <a:extLst>
                <a:ext uri="{FF2B5EF4-FFF2-40B4-BE49-F238E27FC236}">
                  <a16:creationId xmlns:a16="http://schemas.microsoft.com/office/drawing/2014/main" id="{D01D0DAE-BD9A-48D1-AD99-D190294A377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12" name="Group 60">
            <a:extLst>
              <a:ext uri="{FF2B5EF4-FFF2-40B4-BE49-F238E27FC236}">
                <a16:creationId xmlns:a16="http://schemas.microsoft.com/office/drawing/2014/main" id="{CC318E49-6EF3-47B6-A4F1-769F8A6765B6}"/>
              </a:ext>
            </a:extLst>
          </p:cNvPr>
          <p:cNvGrpSpPr>
            <a:grpSpLocks/>
          </p:cNvGrpSpPr>
          <p:nvPr/>
        </p:nvGrpSpPr>
        <p:grpSpPr bwMode="auto">
          <a:xfrm rot="5400000">
            <a:off x="-674461" y="4202013"/>
            <a:ext cx="2117725" cy="774700"/>
            <a:chOff x="9647" y="2123"/>
            <a:chExt cx="3336" cy="1222"/>
          </a:xfrm>
          <a:solidFill>
            <a:srgbClr val="FF9933"/>
          </a:solidFill>
        </p:grpSpPr>
        <p:sp>
          <p:nvSpPr>
            <p:cNvPr id="13" name="Freeform 61">
              <a:extLst>
                <a:ext uri="{FF2B5EF4-FFF2-40B4-BE49-F238E27FC236}">
                  <a16:creationId xmlns:a16="http://schemas.microsoft.com/office/drawing/2014/main" id="{1D3B6E4A-FF35-495C-BB87-73A851306BC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pic>
        <p:nvPicPr>
          <p:cNvPr id="3" name="Picture 2">
            <a:extLst>
              <a:ext uri="{FF2B5EF4-FFF2-40B4-BE49-F238E27FC236}">
                <a16:creationId xmlns:a16="http://schemas.microsoft.com/office/drawing/2014/main" id="{0ED8FEDD-DB01-4AF0-B7A5-F3D2CA9840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68862" y="6165304"/>
            <a:ext cx="668518" cy="668518"/>
          </a:xfrm>
          <a:prstGeom prst="rect">
            <a:avLst/>
          </a:prstGeom>
        </p:spPr>
      </p:pic>
      <p:pic>
        <p:nvPicPr>
          <p:cNvPr id="4" name="Picture 3">
            <a:extLst>
              <a:ext uri="{FF2B5EF4-FFF2-40B4-BE49-F238E27FC236}">
                <a16:creationId xmlns:a16="http://schemas.microsoft.com/office/drawing/2014/main" id="{43D30498-160F-48D8-BAB8-61E380867BE2}"/>
              </a:ext>
            </a:extLst>
          </p:cNvPr>
          <p:cNvPicPr>
            <a:picLocks noChangeAspect="1"/>
          </p:cNvPicPr>
          <p:nvPr/>
        </p:nvPicPr>
        <p:blipFill>
          <a:blip r:embed="rId4"/>
          <a:stretch>
            <a:fillRect/>
          </a:stretch>
        </p:blipFill>
        <p:spPr>
          <a:xfrm>
            <a:off x="1962697" y="1649829"/>
            <a:ext cx="5109266" cy="3968356"/>
          </a:xfrm>
          <a:prstGeom prst="rect">
            <a:avLst/>
          </a:prstGeom>
        </p:spPr>
      </p:pic>
      <p:cxnSp>
        <p:nvCxnSpPr>
          <p:cNvPr id="14" name="Straight Arrow Connector 13">
            <a:extLst>
              <a:ext uri="{FF2B5EF4-FFF2-40B4-BE49-F238E27FC236}">
                <a16:creationId xmlns:a16="http://schemas.microsoft.com/office/drawing/2014/main" id="{51A8D3BA-9A9B-436C-A2BF-7EB6CB77A793}"/>
              </a:ext>
            </a:extLst>
          </p:cNvPr>
          <p:cNvCxnSpPr>
            <a:cxnSpLocks/>
          </p:cNvCxnSpPr>
          <p:nvPr/>
        </p:nvCxnSpPr>
        <p:spPr>
          <a:xfrm flipH="1">
            <a:off x="6283178" y="1331476"/>
            <a:ext cx="665086" cy="36933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6554D74E-3A97-4931-9CC9-15BBC59B4741}"/>
              </a:ext>
            </a:extLst>
          </p:cNvPr>
          <p:cNvSpPr txBox="1"/>
          <p:nvPr/>
        </p:nvSpPr>
        <p:spPr>
          <a:xfrm>
            <a:off x="6732240" y="1032991"/>
            <a:ext cx="1845702" cy="307777"/>
          </a:xfrm>
          <a:prstGeom prst="rect">
            <a:avLst/>
          </a:prstGeom>
          <a:noFill/>
        </p:spPr>
        <p:txBody>
          <a:bodyPr wrap="square" rtlCol="0">
            <a:spAutoFit/>
          </a:bodyPr>
          <a:lstStyle/>
          <a:p>
            <a:r>
              <a:rPr lang="en-AU" sz="1400" b="1" i="1" dirty="0">
                <a:solidFill>
                  <a:srgbClr val="7030A0"/>
                </a:solidFill>
              </a:rPr>
              <a:t>Name of the Act</a:t>
            </a:r>
          </a:p>
        </p:txBody>
      </p:sp>
      <p:sp>
        <p:nvSpPr>
          <p:cNvPr id="21" name="TextBox 20">
            <a:extLst>
              <a:ext uri="{FF2B5EF4-FFF2-40B4-BE49-F238E27FC236}">
                <a16:creationId xmlns:a16="http://schemas.microsoft.com/office/drawing/2014/main" id="{8E5102B8-9E7A-49CC-B7D3-5723ADFA0F02}"/>
              </a:ext>
            </a:extLst>
          </p:cNvPr>
          <p:cNvSpPr txBox="1"/>
          <p:nvPr/>
        </p:nvSpPr>
        <p:spPr>
          <a:xfrm>
            <a:off x="1907704" y="116632"/>
            <a:ext cx="6624736" cy="461665"/>
          </a:xfrm>
          <a:prstGeom prst="rect">
            <a:avLst/>
          </a:prstGeom>
          <a:noFill/>
        </p:spPr>
        <p:txBody>
          <a:bodyPr wrap="square" rtlCol="0">
            <a:spAutoFit/>
          </a:bodyPr>
          <a:lstStyle/>
          <a:p>
            <a:r>
              <a:rPr lang="en-AU" sz="2400" b="1" i="1" dirty="0">
                <a:solidFill>
                  <a:srgbClr val="7030A0"/>
                </a:solidFill>
              </a:rPr>
              <a:t>Let’s have a look at a typical page in the Act</a:t>
            </a:r>
          </a:p>
        </p:txBody>
      </p:sp>
      <p:sp>
        <p:nvSpPr>
          <p:cNvPr id="22" name="TextBox 21">
            <a:extLst>
              <a:ext uri="{FF2B5EF4-FFF2-40B4-BE49-F238E27FC236}">
                <a16:creationId xmlns:a16="http://schemas.microsoft.com/office/drawing/2014/main" id="{80392193-3640-4992-A0D2-3EF8772297DD}"/>
              </a:ext>
            </a:extLst>
          </p:cNvPr>
          <p:cNvSpPr txBox="1"/>
          <p:nvPr/>
        </p:nvSpPr>
        <p:spPr>
          <a:xfrm>
            <a:off x="179512" y="2276872"/>
            <a:ext cx="2232248" cy="307777"/>
          </a:xfrm>
          <a:prstGeom prst="rect">
            <a:avLst/>
          </a:prstGeom>
          <a:noFill/>
        </p:spPr>
        <p:txBody>
          <a:bodyPr wrap="square" rtlCol="0">
            <a:spAutoFit/>
          </a:bodyPr>
          <a:lstStyle/>
          <a:p>
            <a:r>
              <a:rPr lang="en-AU" sz="1400" b="1" i="1" dirty="0">
                <a:solidFill>
                  <a:srgbClr val="7030A0"/>
                </a:solidFill>
              </a:rPr>
              <a:t>Section of the Act</a:t>
            </a:r>
          </a:p>
        </p:txBody>
      </p:sp>
      <p:cxnSp>
        <p:nvCxnSpPr>
          <p:cNvPr id="24" name="Straight Arrow Connector 23">
            <a:extLst>
              <a:ext uri="{FF2B5EF4-FFF2-40B4-BE49-F238E27FC236}">
                <a16:creationId xmlns:a16="http://schemas.microsoft.com/office/drawing/2014/main" id="{751B6850-5933-4730-A042-87E6CFC69B92}"/>
              </a:ext>
            </a:extLst>
          </p:cNvPr>
          <p:cNvCxnSpPr>
            <a:cxnSpLocks/>
          </p:cNvCxnSpPr>
          <p:nvPr/>
        </p:nvCxnSpPr>
        <p:spPr>
          <a:xfrm flipV="1">
            <a:off x="1619671" y="2316818"/>
            <a:ext cx="4752529" cy="19466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1AC0B6CE-5C40-4ED3-A135-F32DF3D6A5E7}"/>
              </a:ext>
            </a:extLst>
          </p:cNvPr>
          <p:cNvCxnSpPr>
            <a:cxnSpLocks/>
          </p:cNvCxnSpPr>
          <p:nvPr/>
        </p:nvCxnSpPr>
        <p:spPr>
          <a:xfrm>
            <a:off x="1475656" y="2584649"/>
            <a:ext cx="720080" cy="113238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5A1D1B27-7707-442C-B115-42697AC2C356}"/>
              </a:ext>
            </a:extLst>
          </p:cNvPr>
          <p:cNvSpPr txBox="1"/>
          <p:nvPr/>
        </p:nvSpPr>
        <p:spPr>
          <a:xfrm>
            <a:off x="7164288" y="1772816"/>
            <a:ext cx="1098620" cy="369332"/>
          </a:xfrm>
          <a:prstGeom prst="rect">
            <a:avLst/>
          </a:prstGeom>
          <a:noFill/>
        </p:spPr>
        <p:txBody>
          <a:bodyPr wrap="square" rtlCol="0">
            <a:spAutoFit/>
          </a:bodyPr>
          <a:lstStyle/>
          <a:p>
            <a:r>
              <a:rPr lang="en-AU" b="1" dirty="0">
                <a:solidFill>
                  <a:srgbClr val="7030A0"/>
                </a:solidFill>
              </a:rPr>
              <a:t>         </a:t>
            </a:r>
            <a:r>
              <a:rPr lang="en-AU" sz="1400" b="1" i="1" dirty="0">
                <a:solidFill>
                  <a:srgbClr val="7030A0"/>
                </a:solidFill>
              </a:rPr>
              <a:t>Part</a:t>
            </a:r>
          </a:p>
        </p:txBody>
      </p:sp>
      <p:sp>
        <p:nvSpPr>
          <p:cNvPr id="36" name="TextBox 35">
            <a:extLst>
              <a:ext uri="{FF2B5EF4-FFF2-40B4-BE49-F238E27FC236}">
                <a16:creationId xmlns:a16="http://schemas.microsoft.com/office/drawing/2014/main" id="{07D6DE02-ED1C-460E-BD4A-9436A04521AF}"/>
              </a:ext>
            </a:extLst>
          </p:cNvPr>
          <p:cNvSpPr txBox="1"/>
          <p:nvPr/>
        </p:nvSpPr>
        <p:spPr>
          <a:xfrm>
            <a:off x="7164288" y="2142148"/>
            <a:ext cx="1008112" cy="369332"/>
          </a:xfrm>
          <a:prstGeom prst="rect">
            <a:avLst/>
          </a:prstGeom>
          <a:noFill/>
        </p:spPr>
        <p:txBody>
          <a:bodyPr wrap="square" rtlCol="0">
            <a:spAutoFit/>
          </a:bodyPr>
          <a:lstStyle/>
          <a:p>
            <a:r>
              <a:rPr lang="en-AU" b="1" dirty="0">
                <a:solidFill>
                  <a:srgbClr val="7030A0"/>
                </a:solidFill>
              </a:rPr>
              <a:t> </a:t>
            </a:r>
            <a:r>
              <a:rPr lang="en-AU" sz="1400" b="1" i="1" dirty="0">
                <a:solidFill>
                  <a:srgbClr val="7030A0"/>
                </a:solidFill>
              </a:rPr>
              <a:t>Division</a:t>
            </a:r>
          </a:p>
        </p:txBody>
      </p:sp>
      <p:cxnSp>
        <p:nvCxnSpPr>
          <p:cNvPr id="37" name="Straight Arrow Connector 36">
            <a:extLst>
              <a:ext uri="{FF2B5EF4-FFF2-40B4-BE49-F238E27FC236}">
                <a16:creationId xmlns:a16="http://schemas.microsoft.com/office/drawing/2014/main" id="{0854FA7F-8E40-4197-B8EE-16E4B92BDD48}"/>
              </a:ext>
            </a:extLst>
          </p:cNvPr>
          <p:cNvCxnSpPr>
            <a:cxnSpLocks/>
          </p:cNvCxnSpPr>
          <p:nvPr/>
        </p:nvCxnSpPr>
        <p:spPr>
          <a:xfrm flipH="1">
            <a:off x="6733298" y="2009869"/>
            <a:ext cx="93504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87E21168-E207-47B9-8DC7-C7B284991DD6}"/>
              </a:ext>
            </a:extLst>
          </p:cNvPr>
          <p:cNvCxnSpPr>
            <a:cxnSpLocks/>
          </p:cNvCxnSpPr>
          <p:nvPr/>
        </p:nvCxnSpPr>
        <p:spPr>
          <a:xfrm flipH="1" flipV="1">
            <a:off x="6732242" y="2186226"/>
            <a:ext cx="536620" cy="13059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686BB06E-15A6-4E07-A99A-4EDA9EED6427}"/>
              </a:ext>
            </a:extLst>
          </p:cNvPr>
          <p:cNvCxnSpPr>
            <a:cxnSpLocks/>
          </p:cNvCxnSpPr>
          <p:nvPr/>
        </p:nvCxnSpPr>
        <p:spPr>
          <a:xfrm flipH="1">
            <a:off x="1962697" y="3933056"/>
            <a:ext cx="233039" cy="1685129"/>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4F21957A-37F0-4FF0-8B8E-B6F5C160132D}"/>
              </a:ext>
            </a:extLst>
          </p:cNvPr>
          <p:cNvSpPr txBox="1"/>
          <p:nvPr/>
        </p:nvSpPr>
        <p:spPr>
          <a:xfrm>
            <a:off x="35496" y="5661248"/>
            <a:ext cx="8856984" cy="523220"/>
          </a:xfrm>
          <a:prstGeom prst="rect">
            <a:avLst/>
          </a:prstGeom>
          <a:noFill/>
        </p:spPr>
        <p:txBody>
          <a:bodyPr wrap="square" rtlCol="0">
            <a:spAutoFit/>
          </a:bodyPr>
          <a:lstStyle/>
          <a:p>
            <a:r>
              <a:rPr lang="en-AU" sz="1400" b="1" i="1" dirty="0">
                <a:solidFill>
                  <a:srgbClr val="7030A0"/>
                </a:solidFill>
              </a:rPr>
              <a:t>If you’re looking for a particular Section in the Act, </a:t>
            </a:r>
          </a:p>
          <a:p>
            <a:r>
              <a:rPr lang="en-AU" sz="1400" b="1" i="1" dirty="0">
                <a:solidFill>
                  <a:srgbClr val="7030A0"/>
                </a:solidFill>
              </a:rPr>
              <a:t>just scroll down until you see the Section number on the left hand side of the page.</a:t>
            </a:r>
          </a:p>
        </p:txBody>
      </p:sp>
      <p:pic>
        <p:nvPicPr>
          <p:cNvPr id="23" name="Picture 22">
            <a:extLst>
              <a:ext uri="{FF2B5EF4-FFF2-40B4-BE49-F238E27FC236}">
                <a16:creationId xmlns:a16="http://schemas.microsoft.com/office/drawing/2014/main" id="{98846020-D9EC-4C2D-8564-366A14A7C97B}"/>
              </a:ext>
            </a:extLst>
          </p:cNvPr>
          <p:cNvPicPr>
            <a:picLocks noChangeAspect="1"/>
          </p:cNvPicPr>
          <p:nvPr/>
        </p:nvPicPr>
        <p:blipFill>
          <a:blip r:embed="rId5"/>
          <a:stretch>
            <a:fillRect/>
          </a:stretch>
        </p:blipFill>
        <p:spPr>
          <a:xfrm>
            <a:off x="4731208" y="6300970"/>
            <a:ext cx="2325229" cy="515224"/>
          </a:xfrm>
          <a:prstGeom prst="rect">
            <a:avLst/>
          </a:prstGeom>
        </p:spPr>
      </p:pic>
    </p:spTree>
    <p:extLst>
      <p:ext uri="{BB962C8B-B14F-4D97-AF65-F5344CB8AC3E}">
        <p14:creationId xmlns:p14="http://schemas.microsoft.com/office/powerpoint/2010/main" val="730441703"/>
      </p:ext>
    </p:extLst>
  </p:cSld>
  <p:clrMapOvr>
    <a:masterClrMapping/>
  </p:clrMapOvr>
  <p:transition advTm="15725"/>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http://mentalhealthmatters2.com/wp-content/uploads/2014/12/logosmall.jpg"/>
          <p:cNvPicPr>
            <a:picLocks noChangeAspect="1" noChangeArrowheads="1"/>
          </p:cNvPicPr>
          <p:nvPr/>
        </p:nvPicPr>
        <p:blipFill>
          <a:blip r:embed="rId2" cstate="print"/>
          <a:srcRect/>
          <a:stretch>
            <a:fillRect/>
          </a:stretch>
        </p:blipFill>
        <p:spPr bwMode="auto">
          <a:xfrm>
            <a:off x="7884368" y="6237312"/>
            <a:ext cx="1194320" cy="583503"/>
          </a:xfrm>
          <a:prstGeom prst="rect">
            <a:avLst/>
          </a:prstGeom>
          <a:noFill/>
        </p:spPr>
      </p:pic>
      <p:grpSp>
        <p:nvGrpSpPr>
          <p:cNvPr id="6" name="Group 56">
            <a:extLst>
              <a:ext uri="{FF2B5EF4-FFF2-40B4-BE49-F238E27FC236}">
                <a16:creationId xmlns:a16="http://schemas.microsoft.com/office/drawing/2014/main" id="{70C08D03-120E-4A45-874B-93ECE3EC464C}"/>
              </a:ext>
            </a:extLst>
          </p:cNvPr>
          <p:cNvGrpSpPr>
            <a:grpSpLocks/>
          </p:cNvGrpSpPr>
          <p:nvPr/>
        </p:nvGrpSpPr>
        <p:grpSpPr bwMode="auto">
          <a:xfrm rot="5400000">
            <a:off x="559820" y="-562769"/>
            <a:ext cx="860425" cy="1985963"/>
            <a:chOff x="283" y="3019"/>
            <a:chExt cx="1356" cy="3127"/>
          </a:xfrm>
          <a:solidFill>
            <a:schemeClr val="bg2">
              <a:lumMod val="75000"/>
            </a:schemeClr>
          </a:solidFill>
        </p:grpSpPr>
        <p:sp>
          <p:nvSpPr>
            <p:cNvPr id="7" name="Freeform 57">
              <a:extLst>
                <a:ext uri="{FF2B5EF4-FFF2-40B4-BE49-F238E27FC236}">
                  <a16:creationId xmlns:a16="http://schemas.microsoft.com/office/drawing/2014/main" id="{449D7127-08E6-447C-B69A-60FFC4CF657A}"/>
                </a:ext>
              </a:extLst>
            </p:cNvPr>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9" name="Group 60">
            <a:extLst>
              <a:ext uri="{FF2B5EF4-FFF2-40B4-BE49-F238E27FC236}">
                <a16:creationId xmlns:a16="http://schemas.microsoft.com/office/drawing/2014/main" id="{2167A160-36EE-4BFB-A978-FC53047F49DF}"/>
              </a:ext>
            </a:extLst>
          </p:cNvPr>
          <p:cNvGrpSpPr>
            <a:grpSpLocks/>
          </p:cNvGrpSpPr>
          <p:nvPr/>
        </p:nvGrpSpPr>
        <p:grpSpPr bwMode="auto">
          <a:xfrm rot="16200000">
            <a:off x="7697787" y="2084288"/>
            <a:ext cx="2117725" cy="774700"/>
            <a:chOff x="9647" y="2123"/>
            <a:chExt cx="3336" cy="1222"/>
          </a:xfrm>
          <a:solidFill>
            <a:schemeClr val="accent4">
              <a:lumMod val="20000"/>
              <a:lumOff val="80000"/>
            </a:schemeClr>
          </a:solidFill>
        </p:grpSpPr>
        <p:sp>
          <p:nvSpPr>
            <p:cNvPr id="11" name="Freeform 61">
              <a:extLst>
                <a:ext uri="{FF2B5EF4-FFF2-40B4-BE49-F238E27FC236}">
                  <a16:creationId xmlns:a16="http://schemas.microsoft.com/office/drawing/2014/main" id="{D01D0DAE-BD9A-48D1-AD99-D190294A377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12" name="Group 60">
            <a:extLst>
              <a:ext uri="{FF2B5EF4-FFF2-40B4-BE49-F238E27FC236}">
                <a16:creationId xmlns:a16="http://schemas.microsoft.com/office/drawing/2014/main" id="{CC318E49-6EF3-47B6-A4F1-769F8A6765B6}"/>
              </a:ext>
            </a:extLst>
          </p:cNvPr>
          <p:cNvGrpSpPr>
            <a:grpSpLocks/>
          </p:cNvGrpSpPr>
          <p:nvPr/>
        </p:nvGrpSpPr>
        <p:grpSpPr bwMode="auto">
          <a:xfrm rot="5400000">
            <a:off x="-674461" y="4202013"/>
            <a:ext cx="2117725" cy="774700"/>
            <a:chOff x="9647" y="2123"/>
            <a:chExt cx="3336" cy="1222"/>
          </a:xfrm>
          <a:solidFill>
            <a:srgbClr val="FF9933"/>
          </a:solidFill>
        </p:grpSpPr>
        <p:sp>
          <p:nvSpPr>
            <p:cNvPr id="13" name="Freeform 61">
              <a:extLst>
                <a:ext uri="{FF2B5EF4-FFF2-40B4-BE49-F238E27FC236}">
                  <a16:creationId xmlns:a16="http://schemas.microsoft.com/office/drawing/2014/main" id="{1D3B6E4A-FF35-495C-BB87-73A851306BC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pic>
        <p:nvPicPr>
          <p:cNvPr id="3" name="Picture 2">
            <a:extLst>
              <a:ext uri="{FF2B5EF4-FFF2-40B4-BE49-F238E27FC236}">
                <a16:creationId xmlns:a16="http://schemas.microsoft.com/office/drawing/2014/main" id="{0ED8FEDD-DB01-4AF0-B7A5-F3D2CA9840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3855" y="6097208"/>
            <a:ext cx="760792" cy="760792"/>
          </a:xfrm>
          <a:prstGeom prst="rect">
            <a:avLst/>
          </a:prstGeom>
        </p:spPr>
      </p:pic>
      <p:pic>
        <p:nvPicPr>
          <p:cNvPr id="15" name="Picture 14">
            <a:extLst>
              <a:ext uri="{FF2B5EF4-FFF2-40B4-BE49-F238E27FC236}">
                <a16:creationId xmlns:a16="http://schemas.microsoft.com/office/drawing/2014/main" id="{B0BC5091-73D3-42D9-804A-058D3BFFBADE}"/>
              </a:ext>
            </a:extLst>
          </p:cNvPr>
          <p:cNvPicPr>
            <a:picLocks noChangeAspect="1"/>
          </p:cNvPicPr>
          <p:nvPr/>
        </p:nvPicPr>
        <p:blipFill>
          <a:blip r:embed="rId4"/>
          <a:stretch>
            <a:fillRect/>
          </a:stretch>
        </p:blipFill>
        <p:spPr>
          <a:xfrm>
            <a:off x="755576" y="1422725"/>
            <a:ext cx="6912768" cy="2294307"/>
          </a:xfrm>
          <a:prstGeom prst="rect">
            <a:avLst/>
          </a:prstGeom>
        </p:spPr>
      </p:pic>
      <p:pic>
        <p:nvPicPr>
          <p:cNvPr id="2" name="Picture 1">
            <a:extLst>
              <a:ext uri="{FF2B5EF4-FFF2-40B4-BE49-F238E27FC236}">
                <a16:creationId xmlns:a16="http://schemas.microsoft.com/office/drawing/2014/main" id="{CD5F50C3-353D-44D2-BE8C-32B04B4FD5C9}"/>
              </a:ext>
            </a:extLst>
          </p:cNvPr>
          <p:cNvPicPr>
            <a:picLocks noChangeAspect="1"/>
          </p:cNvPicPr>
          <p:nvPr/>
        </p:nvPicPr>
        <p:blipFill>
          <a:blip r:embed="rId5"/>
          <a:stretch>
            <a:fillRect/>
          </a:stretch>
        </p:blipFill>
        <p:spPr>
          <a:xfrm>
            <a:off x="1619672" y="3812194"/>
            <a:ext cx="6353204" cy="264878"/>
          </a:xfrm>
          <a:prstGeom prst="rect">
            <a:avLst/>
          </a:prstGeom>
        </p:spPr>
      </p:pic>
      <p:sp>
        <p:nvSpPr>
          <p:cNvPr id="4" name="TextBox 3">
            <a:extLst>
              <a:ext uri="{FF2B5EF4-FFF2-40B4-BE49-F238E27FC236}">
                <a16:creationId xmlns:a16="http://schemas.microsoft.com/office/drawing/2014/main" id="{5F1D278D-6853-48B0-B3E6-B4BA01B683DE}"/>
              </a:ext>
            </a:extLst>
          </p:cNvPr>
          <p:cNvSpPr txBox="1"/>
          <p:nvPr/>
        </p:nvSpPr>
        <p:spPr>
          <a:xfrm>
            <a:off x="5292080" y="457508"/>
            <a:ext cx="3600400" cy="523220"/>
          </a:xfrm>
          <a:prstGeom prst="rect">
            <a:avLst/>
          </a:prstGeom>
          <a:noFill/>
        </p:spPr>
        <p:txBody>
          <a:bodyPr wrap="square" rtlCol="0">
            <a:spAutoFit/>
          </a:bodyPr>
          <a:lstStyle/>
          <a:p>
            <a:r>
              <a:rPr lang="en-AU" sz="1400" b="1" i="1" dirty="0">
                <a:solidFill>
                  <a:srgbClr val="7030A0"/>
                </a:solidFill>
              </a:rPr>
              <a:t>This is the part of the Act which tells us what different words/terms mean in </a:t>
            </a:r>
            <a:r>
              <a:rPr lang="en-AU" sz="1400" b="1" i="1" u="sng" dirty="0">
                <a:solidFill>
                  <a:srgbClr val="7030A0"/>
                </a:solidFill>
              </a:rPr>
              <a:t>this</a:t>
            </a:r>
            <a:r>
              <a:rPr lang="en-AU" sz="1400" b="1" i="1" dirty="0">
                <a:solidFill>
                  <a:srgbClr val="7030A0"/>
                </a:solidFill>
              </a:rPr>
              <a:t> Act.  </a:t>
            </a:r>
          </a:p>
        </p:txBody>
      </p:sp>
      <p:cxnSp>
        <p:nvCxnSpPr>
          <p:cNvPr id="16" name="Straight Arrow Connector 15">
            <a:extLst>
              <a:ext uri="{FF2B5EF4-FFF2-40B4-BE49-F238E27FC236}">
                <a16:creationId xmlns:a16="http://schemas.microsoft.com/office/drawing/2014/main" id="{295FDD22-6C0F-46E2-B018-6BEF33839EB8}"/>
              </a:ext>
            </a:extLst>
          </p:cNvPr>
          <p:cNvCxnSpPr>
            <a:cxnSpLocks/>
          </p:cNvCxnSpPr>
          <p:nvPr/>
        </p:nvCxnSpPr>
        <p:spPr>
          <a:xfrm flipH="1">
            <a:off x="4788024" y="918669"/>
            <a:ext cx="648072" cy="50405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7FB0DD96-D750-4226-B2D7-954E3E14B72F}"/>
              </a:ext>
            </a:extLst>
          </p:cNvPr>
          <p:cNvSpPr txBox="1"/>
          <p:nvPr/>
        </p:nvSpPr>
        <p:spPr>
          <a:xfrm>
            <a:off x="5004048" y="4561964"/>
            <a:ext cx="4032448" cy="523220"/>
          </a:xfrm>
          <a:prstGeom prst="rect">
            <a:avLst/>
          </a:prstGeom>
          <a:noFill/>
        </p:spPr>
        <p:txBody>
          <a:bodyPr wrap="square" rtlCol="0">
            <a:spAutoFit/>
          </a:bodyPr>
          <a:lstStyle/>
          <a:p>
            <a:r>
              <a:rPr lang="en-AU" sz="1400" b="1" i="1" dirty="0">
                <a:solidFill>
                  <a:srgbClr val="7030A0"/>
                </a:solidFill>
              </a:rPr>
              <a:t>To find the definition of ‘carer’ under this Act,  we’ve got to go to S280 (1)</a:t>
            </a:r>
          </a:p>
        </p:txBody>
      </p:sp>
      <p:cxnSp>
        <p:nvCxnSpPr>
          <p:cNvPr id="21" name="Straight Arrow Connector 20">
            <a:extLst>
              <a:ext uri="{FF2B5EF4-FFF2-40B4-BE49-F238E27FC236}">
                <a16:creationId xmlns:a16="http://schemas.microsoft.com/office/drawing/2014/main" id="{FB4B031B-0FC5-483E-89F8-4CBB23FB91D1}"/>
              </a:ext>
            </a:extLst>
          </p:cNvPr>
          <p:cNvCxnSpPr>
            <a:cxnSpLocks/>
          </p:cNvCxnSpPr>
          <p:nvPr/>
        </p:nvCxnSpPr>
        <p:spPr>
          <a:xfrm flipH="1" flipV="1">
            <a:off x="6732240" y="4005064"/>
            <a:ext cx="144016" cy="55690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113FDB87-B2C0-4B20-9253-8267421B7F5F}"/>
              </a:ext>
            </a:extLst>
          </p:cNvPr>
          <p:cNvPicPr>
            <a:picLocks noChangeAspect="1"/>
          </p:cNvPicPr>
          <p:nvPr/>
        </p:nvPicPr>
        <p:blipFill>
          <a:blip r:embed="rId6"/>
          <a:stretch>
            <a:fillRect/>
          </a:stretch>
        </p:blipFill>
        <p:spPr>
          <a:xfrm>
            <a:off x="4254639" y="6237312"/>
            <a:ext cx="2693625" cy="601256"/>
          </a:xfrm>
          <a:prstGeom prst="rect">
            <a:avLst/>
          </a:prstGeom>
        </p:spPr>
      </p:pic>
    </p:spTree>
    <p:extLst>
      <p:ext uri="{BB962C8B-B14F-4D97-AF65-F5344CB8AC3E}">
        <p14:creationId xmlns:p14="http://schemas.microsoft.com/office/powerpoint/2010/main" val="1789354020"/>
      </p:ext>
    </p:extLst>
  </p:cSld>
  <p:clrMapOvr>
    <a:masterClrMapping/>
  </p:clrMapOvr>
  <p:transition advTm="15725"/>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0">
            <a:extLst>
              <a:ext uri="{FF2B5EF4-FFF2-40B4-BE49-F238E27FC236}">
                <a16:creationId xmlns:a16="http://schemas.microsoft.com/office/drawing/2014/main" id="{38D88445-C4A2-4D67-8D6E-D3E80EBBB12E}"/>
              </a:ext>
            </a:extLst>
          </p:cNvPr>
          <p:cNvGrpSpPr>
            <a:grpSpLocks/>
          </p:cNvGrpSpPr>
          <p:nvPr/>
        </p:nvGrpSpPr>
        <p:grpSpPr bwMode="auto">
          <a:xfrm rot="10800000">
            <a:off x="6948264" y="0"/>
            <a:ext cx="2117725" cy="774700"/>
            <a:chOff x="9647" y="2123"/>
            <a:chExt cx="3336" cy="1222"/>
          </a:xfrm>
          <a:solidFill>
            <a:srgbClr val="FF9900"/>
          </a:solidFill>
        </p:grpSpPr>
        <p:sp>
          <p:nvSpPr>
            <p:cNvPr id="3" name="Freeform 61">
              <a:extLst>
                <a:ext uri="{FF2B5EF4-FFF2-40B4-BE49-F238E27FC236}">
                  <a16:creationId xmlns:a16="http://schemas.microsoft.com/office/drawing/2014/main" id="{D6B1E336-95A1-46E0-B8CA-7E2E9A601BD9}"/>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4" name="Group 60">
            <a:extLst>
              <a:ext uri="{FF2B5EF4-FFF2-40B4-BE49-F238E27FC236}">
                <a16:creationId xmlns:a16="http://schemas.microsoft.com/office/drawing/2014/main" id="{167E9FFC-D553-4EAA-BA18-D2014277F14E}"/>
              </a:ext>
            </a:extLst>
          </p:cNvPr>
          <p:cNvGrpSpPr>
            <a:grpSpLocks/>
          </p:cNvGrpSpPr>
          <p:nvPr/>
        </p:nvGrpSpPr>
        <p:grpSpPr bwMode="auto">
          <a:xfrm rot="5400000">
            <a:off x="-671513" y="5423035"/>
            <a:ext cx="2117725" cy="774700"/>
            <a:chOff x="9647" y="2123"/>
            <a:chExt cx="3336" cy="1222"/>
          </a:xfrm>
          <a:solidFill>
            <a:schemeClr val="accent4">
              <a:lumMod val="60000"/>
              <a:lumOff val="40000"/>
            </a:schemeClr>
          </a:solidFill>
        </p:grpSpPr>
        <p:sp>
          <p:nvSpPr>
            <p:cNvPr id="5" name="Freeform 61">
              <a:extLst>
                <a:ext uri="{FF2B5EF4-FFF2-40B4-BE49-F238E27FC236}">
                  <a16:creationId xmlns:a16="http://schemas.microsoft.com/office/drawing/2014/main" id="{E616ACAB-A593-422B-BEDF-5B49BDFD993B}"/>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sp>
        <p:nvSpPr>
          <p:cNvPr id="7" name="TextBox 6">
            <a:extLst>
              <a:ext uri="{FF2B5EF4-FFF2-40B4-BE49-F238E27FC236}">
                <a16:creationId xmlns:a16="http://schemas.microsoft.com/office/drawing/2014/main" id="{9C5DD9CB-50A4-4F6C-83A7-5933B1304E6E}"/>
              </a:ext>
            </a:extLst>
          </p:cNvPr>
          <p:cNvSpPr txBox="1"/>
          <p:nvPr/>
        </p:nvSpPr>
        <p:spPr>
          <a:xfrm>
            <a:off x="0" y="44624"/>
            <a:ext cx="7767465" cy="892552"/>
          </a:xfrm>
          <a:prstGeom prst="rect">
            <a:avLst/>
          </a:prstGeom>
          <a:noFill/>
        </p:spPr>
        <p:txBody>
          <a:bodyPr wrap="square" rtlCol="0">
            <a:spAutoFit/>
          </a:bodyPr>
          <a:lstStyle/>
          <a:p>
            <a:r>
              <a:rPr lang="en-AU" b="1" dirty="0">
                <a:solidFill>
                  <a:srgbClr val="7030A0"/>
                </a:solidFill>
              </a:rPr>
              <a:t>                                                     Relevant Definitions</a:t>
            </a:r>
          </a:p>
          <a:p>
            <a:endParaRPr lang="en-AU" sz="1100" dirty="0"/>
          </a:p>
          <a:p>
            <a:r>
              <a:rPr lang="en-AU" sz="1100" dirty="0"/>
              <a:t>These definitions are adapted from the Glossary of Terms in the Family and Carer Handbook to the Mental Health Act 2014</a:t>
            </a:r>
          </a:p>
          <a:p>
            <a:r>
              <a:rPr lang="en-AU" sz="1200" dirty="0">
                <a:hlinkClick r:id="rId2"/>
              </a:rPr>
              <a:t>https://www.mhc.wa.gov.au/media/1436/family-and-carer-handbook-to-the-mental-health-act-2014-version-2-1.pdf</a:t>
            </a:r>
            <a:r>
              <a:rPr lang="en-AU" sz="1200" b="1" dirty="0">
                <a:solidFill>
                  <a:srgbClr val="7030A0"/>
                </a:solidFill>
              </a:rPr>
              <a:t> </a:t>
            </a:r>
            <a:endParaRPr lang="en-AU" sz="1200" b="1" dirty="0"/>
          </a:p>
        </p:txBody>
      </p:sp>
      <p:sp>
        <p:nvSpPr>
          <p:cNvPr id="9" name="Rectangle: Rounded Corners 8">
            <a:extLst>
              <a:ext uri="{FF2B5EF4-FFF2-40B4-BE49-F238E27FC236}">
                <a16:creationId xmlns:a16="http://schemas.microsoft.com/office/drawing/2014/main" id="{733A7B47-0AF7-47E0-BA1D-F0B2FBCA6A69}"/>
              </a:ext>
            </a:extLst>
          </p:cNvPr>
          <p:cNvSpPr/>
          <p:nvPr/>
        </p:nvSpPr>
        <p:spPr>
          <a:xfrm>
            <a:off x="4211960" y="1108482"/>
            <a:ext cx="4752528" cy="160043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AU" sz="1400" b="1" dirty="0">
                <a:solidFill>
                  <a:srgbClr val="FF9900"/>
                </a:solidFill>
                <a:latin typeface="Calibri" panose="020F0502020204030204" pitchFamily="34" charset="0"/>
              </a:rPr>
              <a:t>Close family member: </a:t>
            </a:r>
            <a:r>
              <a:rPr lang="en-AU" sz="1200" dirty="0">
                <a:solidFill>
                  <a:srgbClr val="000000"/>
                </a:solidFill>
                <a:latin typeface="Calibri" panose="020F0502020204030204" pitchFamily="34" charset="0"/>
              </a:rPr>
              <a:t>Under the </a:t>
            </a:r>
            <a:r>
              <a:rPr lang="en-AU" sz="1200" i="1" dirty="0">
                <a:solidFill>
                  <a:srgbClr val="000000"/>
                </a:solidFill>
                <a:latin typeface="Calibri" panose="020F0502020204030204" pitchFamily="34" charset="0"/>
              </a:rPr>
              <a:t>Mental Health Act 2014</a:t>
            </a:r>
            <a:r>
              <a:rPr lang="en-AU" sz="1200" dirty="0">
                <a:solidFill>
                  <a:srgbClr val="000000"/>
                </a:solidFill>
                <a:latin typeface="Calibri" panose="020F0502020204030204" pitchFamily="34" charset="0"/>
              </a:rPr>
              <a:t>, this is a family member who is not also the person’s primary carer, or their nominated person, but who nevertheless provides ongoing care or assistance to the person. If a person identifies as an Aboriginal or Torres Strait Islander person, then a close family member includes any person recognised this way under customary law or tradition.  </a:t>
            </a:r>
          </a:p>
        </p:txBody>
      </p:sp>
      <p:sp>
        <p:nvSpPr>
          <p:cNvPr id="10" name="Oval 9">
            <a:extLst>
              <a:ext uri="{FF2B5EF4-FFF2-40B4-BE49-F238E27FC236}">
                <a16:creationId xmlns:a16="http://schemas.microsoft.com/office/drawing/2014/main" id="{C4DB0EFB-4116-45C3-85A0-34CABF764A39}"/>
              </a:ext>
            </a:extLst>
          </p:cNvPr>
          <p:cNvSpPr/>
          <p:nvPr/>
        </p:nvSpPr>
        <p:spPr>
          <a:xfrm>
            <a:off x="216024" y="1693838"/>
            <a:ext cx="3707904" cy="252725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a:extLst>
              <a:ext uri="{FF2B5EF4-FFF2-40B4-BE49-F238E27FC236}">
                <a16:creationId xmlns:a16="http://schemas.microsoft.com/office/drawing/2014/main" id="{0B9DBC47-7502-4A65-B66D-8DD6E9334858}"/>
              </a:ext>
            </a:extLst>
          </p:cNvPr>
          <p:cNvSpPr txBox="1"/>
          <p:nvPr/>
        </p:nvSpPr>
        <p:spPr>
          <a:xfrm>
            <a:off x="539551" y="2188602"/>
            <a:ext cx="3456385" cy="1600438"/>
          </a:xfrm>
          <a:prstGeom prst="rect">
            <a:avLst/>
          </a:prstGeom>
          <a:noFill/>
        </p:spPr>
        <p:txBody>
          <a:bodyPr wrap="square" rtlCol="0">
            <a:spAutoFit/>
          </a:bodyPr>
          <a:lstStyle/>
          <a:p>
            <a:r>
              <a:rPr lang="en-AU" sz="1400" b="1" dirty="0">
                <a:solidFill>
                  <a:srgbClr val="FF9933"/>
                </a:solidFill>
              </a:rPr>
              <a:t>Carer:  </a:t>
            </a:r>
            <a:r>
              <a:rPr lang="en-AU" sz="1200" dirty="0"/>
              <a:t>This is a term defined under the </a:t>
            </a:r>
            <a:r>
              <a:rPr lang="en-AU" sz="1200" i="1" dirty="0"/>
              <a:t>Carers Recognition Act 2004, Section 5 </a:t>
            </a:r>
            <a:r>
              <a:rPr lang="en-AU" sz="1200" dirty="0"/>
              <a:t>that can apply to family members, friends and even neighbours who provide ongoing support and assistance (unpaid) to people who have a mental health illness.  Someone who provides a service while on contract or while doing voluntary community service is not </a:t>
            </a:r>
          </a:p>
          <a:p>
            <a:r>
              <a:rPr lang="en-AU" sz="1200" dirty="0"/>
              <a:t>considered to be a carer. </a:t>
            </a:r>
          </a:p>
        </p:txBody>
      </p:sp>
      <p:sp>
        <p:nvSpPr>
          <p:cNvPr id="13" name="Rectangle: Rounded Corners 12">
            <a:extLst>
              <a:ext uri="{FF2B5EF4-FFF2-40B4-BE49-F238E27FC236}">
                <a16:creationId xmlns:a16="http://schemas.microsoft.com/office/drawing/2014/main" id="{CA3F8B2B-0C22-4943-B09E-0EC6AA419BBA}"/>
              </a:ext>
            </a:extLst>
          </p:cNvPr>
          <p:cNvSpPr/>
          <p:nvPr/>
        </p:nvSpPr>
        <p:spPr>
          <a:xfrm>
            <a:off x="3203848" y="4293096"/>
            <a:ext cx="5688632" cy="123110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TextBox 13">
            <a:extLst>
              <a:ext uri="{FF2B5EF4-FFF2-40B4-BE49-F238E27FC236}">
                <a16:creationId xmlns:a16="http://schemas.microsoft.com/office/drawing/2014/main" id="{8E467C67-B97F-49EF-A1C8-74D5675C930A}"/>
              </a:ext>
            </a:extLst>
          </p:cNvPr>
          <p:cNvSpPr txBox="1"/>
          <p:nvPr/>
        </p:nvSpPr>
        <p:spPr>
          <a:xfrm>
            <a:off x="3203848" y="4293096"/>
            <a:ext cx="5760640" cy="1231106"/>
          </a:xfrm>
          <a:prstGeom prst="rect">
            <a:avLst/>
          </a:prstGeom>
          <a:noFill/>
        </p:spPr>
        <p:txBody>
          <a:bodyPr wrap="square" rtlCol="0">
            <a:spAutoFit/>
          </a:bodyPr>
          <a:lstStyle/>
          <a:p>
            <a:pPr algn="just"/>
            <a:r>
              <a:rPr lang="en-AU" sz="1400" b="1" dirty="0">
                <a:solidFill>
                  <a:srgbClr val="FF6600"/>
                </a:solidFill>
              </a:rPr>
              <a:t>Nominated person</a:t>
            </a:r>
            <a:r>
              <a:rPr lang="en-AU" sz="1400" dirty="0">
                <a:solidFill>
                  <a:srgbClr val="FFC000"/>
                </a:solidFill>
              </a:rPr>
              <a:t>:</a:t>
            </a:r>
            <a:r>
              <a:rPr lang="en-AU" sz="1400" dirty="0"/>
              <a:t> </a:t>
            </a:r>
            <a:r>
              <a:rPr lang="en-AU" sz="1200" dirty="0"/>
              <a:t>An adult, such as a friend, who has been formally nominated (named) in writing by a person to receive information and be involved in decisions </a:t>
            </a:r>
          </a:p>
          <a:p>
            <a:pPr algn="just"/>
            <a:r>
              <a:rPr lang="en-AU" sz="1200" dirty="0"/>
              <a:t>about their treatment and care. Any person, even a child, may propose someone to be their nominated person, but they must understand the impact of making the nomination. </a:t>
            </a:r>
          </a:p>
          <a:p>
            <a:pPr algn="just"/>
            <a:r>
              <a:rPr lang="en-AU" sz="1200" dirty="0"/>
              <a:t>They can name only one person at a time. The person who made the nomination can revoke (stop) it at any time, in any way they choose.</a:t>
            </a:r>
          </a:p>
        </p:txBody>
      </p:sp>
      <p:pic>
        <p:nvPicPr>
          <p:cNvPr id="15" name="Picture 14">
            <a:extLst>
              <a:ext uri="{FF2B5EF4-FFF2-40B4-BE49-F238E27FC236}">
                <a16:creationId xmlns:a16="http://schemas.microsoft.com/office/drawing/2014/main" id="{A0BB3774-612D-4DEC-B5FF-85C95C1191FD}"/>
              </a:ext>
            </a:extLst>
          </p:cNvPr>
          <p:cNvPicPr>
            <a:picLocks noChangeAspect="1"/>
          </p:cNvPicPr>
          <p:nvPr/>
        </p:nvPicPr>
        <p:blipFill>
          <a:blip r:embed="rId3"/>
          <a:stretch>
            <a:fillRect/>
          </a:stretch>
        </p:blipFill>
        <p:spPr>
          <a:xfrm>
            <a:off x="4355976" y="6237312"/>
            <a:ext cx="2694666" cy="603556"/>
          </a:xfrm>
          <a:prstGeom prst="rect">
            <a:avLst/>
          </a:prstGeom>
        </p:spPr>
      </p:pic>
      <p:pic>
        <p:nvPicPr>
          <p:cNvPr id="16" name="Picture 15">
            <a:extLst>
              <a:ext uri="{FF2B5EF4-FFF2-40B4-BE49-F238E27FC236}">
                <a16:creationId xmlns:a16="http://schemas.microsoft.com/office/drawing/2014/main" id="{A260A478-CE7E-4AC6-9837-D0CA0A1965AF}"/>
              </a:ext>
            </a:extLst>
          </p:cNvPr>
          <p:cNvPicPr>
            <a:picLocks noChangeAspect="1"/>
          </p:cNvPicPr>
          <p:nvPr/>
        </p:nvPicPr>
        <p:blipFill>
          <a:blip r:embed="rId4"/>
          <a:stretch>
            <a:fillRect/>
          </a:stretch>
        </p:blipFill>
        <p:spPr>
          <a:xfrm>
            <a:off x="7092280" y="6123318"/>
            <a:ext cx="762066" cy="762066"/>
          </a:xfrm>
          <a:prstGeom prst="rect">
            <a:avLst/>
          </a:prstGeom>
        </p:spPr>
      </p:pic>
      <p:pic>
        <p:nvPicPr>
          <p:cNvPr id="17" name="Picture 16">
            <a:extLst>
              <a:ext uri="{FF2B5EF4-FFF2-40B4-BE49-F238E27FC236}">
                <a16:creationId xmlns:a16="http://schemas.microsoft.com/office/drawing/2014/main" id="{5E51525A-62CF-4416-BF7B-9A611BDF9F8C}"/>
              </a:ext>
            </a:extLst>
          </p:cNvPr>
          <p:cNvPicPr>
            <a:picLocks noChangeAspect="1"/>
          </p:cNvPicPr>
          <p:nvPr/>
        </p:nvPicPr>
        <p:blipFill>
          <a:blip r:embed="rId5"/>
          <a:stretch>
            <a:fillRect/>
          </a:stretch>
        </p:blipFill>
        <p:spPr>
          <a:xfrm>
            <a:off x="7956376" y="6237312"/>
            <a:ext cx="1194920" cy="585267"/>
          </a:xfrm>
          <a:prstGeom prst="rect">
            <a:avLst/>
          </a:prstGeom>
        </p:spPr>
      </p:pic>
    </p:spTree>
    <p:extLst>
      <p:ext uri="{BB962C8B-B14F-4D97-AF65-F5344CB8AC3E}">
        <p14:creationId xmlns:p14="http://schemas.microsoft.com/office/powerpoint/2010/main" val="21953109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http://mentalhealthmatters2.com/wp-content/uploads/2014/12/logosmall.jpg"/>
          <p:cNvPicPr>
            <a:picLocks noChangeAspect="1" noChangeArrowheads="1"/>
          </p:cNvPicPr>
          <p:nvPr/>
        </p:nvPicPr>
        <p:blipFill>
          <a:blip r:embed="rId2" cstate="print"/>
          <a:srcRect/>
          <a:stretch>
            <a:fillRect/>
          </a:stretch>
        </p:blipFill>
        <p:spPr bwMode="auto">
          <a:xfrm>
            <a:off x="7865372" y="6231589"/>
            <a:ext cx="1278628" cy="624693"/>
          </a:xfrm>
          <a:prstGeom prst="rect">
            <a:avLst/>
          </a:prstGeom>
          <a:noFill/>
        </p:spPr>
      </p:pic>
      <p:grpSp>
        <p:nvGrpSpPr>
          <p:cNvPr id="6" name="Group 56">
            <a:extLst>
              <a:ext uri="{FF2B5EF4-FFF2-40B4-BE49-F238E27FC236}">
                <a16:creationId xmlns:a16="http://schemas.microsoft.com/office/drawing/2014/main" id="{70C08D03-120E-4A45-874B-93ECE3EC464C}"/>
              </a:ext>
            </a:extLst>
          </p:cNvPr>
          <p:cNvGrpSpPr>
            <a:grpSpLocks/>
          </p:cNvGrpSpPr>
          <p:nvPr/>
        </p:nvGrpSpPr>
        <p:grpSpPr bwMode="auto">
          <a:xfrm rot="5400000">
            <a:off x="559820" y="-562769"/>
            <a:ext cx="860425" cy="1985963"/>
            <a:chOff x="283" y="3019"/>
            <a:chExt cx="1356" cy="3127"/>
          </a:xfrm>
          <a:solidFill>
            <a:schemeClr val="bg2">
              <a:lumMod val="75000"/>
            </a:schemeClr>
          </a:solidFill>
        </p:grpSpPr>
        <p:sp>
          <p:nvSpPr>
            <p:cNvPr id="7" name="Freeform 57">
              <a:extLst>
                <a:ext uri="{FF2B5EF4-FFF2-40B4-BE49-F238E27FC236}">
                  <a16:creationId xmlns:a16="http://schemas.microsoft.com/office/drawing/2014/main" id="{449D7127-08E6-447C-B69A-60FFC4CF657A}"/>
                </a:ext>
              </a:extLst>
            </p:cNvPr>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9" name="Group 60">
            <a:extLst>
              <a:ext uri="{FF2B5EF4-FFF2-40B4-BE49-F238E27FC236}">
                <a16:creationId xmlns:a16="http://schemas.microsoft.com/office/drawing/2014/main" id="{2167A160-36EE-4BFB-A978-FC53047F49DF}"/>
              </a:ext>
            </a:extLst>
          </p:cNvPr>
          <p:cNvGrpSpPr>
            <a:grpSpLocks/>
          </p:cNvGrpSpPr>
          <p:nvPr/>
        </p:nvGrpSpPr>
        <p:grpSpPr bwMode="auto">
          <a:xfrm rot="16200000">
            <a:off x="7697787" y="2084288"/>
            <a:ext cx="2117725" cy="774700"/>
            <a:chOff x="9647" y="2123"/>
            <a:chExt cx="3336" cy="1222"/>
          </a:xfrm>
          <a:solidFill>
            <a:schemeClr val="accent4">
              <a:lumMod val="20000"/>
              <a:lumOff val="80000"/>
            </a:schemeClr>
          </a:solidFill>
        </p:grpSpPr>
        <p:sp>
          <p:nvSpPr>
            <p:cNvPr id="11" name="Freeform 61">
              <a:extLst>
                <a:ext uri="{FF2B5EF4-FFF2-40B4-BE49-F238E27FC236}">
                  <a16:creationId xmlns:a16="http://schemas.microsoft.com/office/drawing/2014/main" id="{D01D0DAE-BD9A-48D1-AD99-D190294A377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12" name="Group 60">
            <a:extLst>
              <a:ext uri="{FF2B5EF4-FFF2-40B4-BE49-F238E27FC236}">
                <a16:creationId xmlns:a16="http://schemas.microsoft.com/office/drawing/2014/main" id="{CC318E49-6EF3-47B6-A4F1-769F8A6765B6}"/>
              </a:ext>
            </a:extLst>
          </p:cNvPr>
          <p:cNvGrpSpPr>
            <a:grpSpLocks/>
          </p:cNvGrpSpPr>
          <p:nvPr/>
        </p:nvGrpSpPr>
        <p:grpSpPr bwMode="auto">
          <a:xfrm rot="5400000">
            <a:off x="-674461" y="4361595"/>
            <a:ext cx="2117725" cy="774700"/>
            <a:chOff x="9647" y="2123"/>
            <a:chExt cx="3336" cy="1222"/>
          </a:xfrm>
          <a:solidFill>
            <a:srgbClr val="FF9933"/>
          </a:solidFill>
        </p:grpSpPr>
        <p:sp>
          <p:nvSpPr>
            <p:cNvPr id="13" name="Freeform 61">
              <a:extLst>
                <a:ext uri="{FF2B5EF4-FFF2-40B4-BE49-F238E27FC236}">
                  <a16:creationId xmlns:a16="http://schemas.microsoft.com/office/drawing/2014/main" id="{1D3B6E4A-FF35-495C-BB87-73A851306BC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pic>
        <p:nvPicPr>
          <p:cNvPr id="3" name="Picture 2">
            <a:extLst>
              <a:ext uri="{FF2B5EF4-FFF2-40B4-BE49-F238E27FC236}">
                <a16:creationId xmlns:a16="http://schemas.microsoft.com/office/drawing/2014/main" id="{0ED8FEDD-DB01-4AF0-B7A5-F3D2CA9840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3284" y="6227206"/>
            <a:ext cx="629076" cy="629076"/>
          </a:xfrm>
          <a:prstGeom prst="rect">
            <a:avLst/>
          </a:prstGeom>
        </p:spPr>
      </p:pic>
      <p:pic>
        <p:nvPicPr>
          <p:cNvPr id="2" name="Picture 1">
            <a:extLst>
              <a:ext uri="{FF2B5EF4-FFF2-40B4-BE49-F238E27FC236}">
                <a16:creationId xmlns:a16="http://schemas.microsoft.com/office/drawing/2014/main" id="{6A885DDC-95CD-4D93-9A43-A80CD0414A72}"/>
              </a:ext>
            </a:extLst>
          </p:cNvPr>
          <p:cNvPicPr>
            <a:picLocks noChangeAspect="1"/>
          </p:cNvPicPr>
          <p:nvPr/>
        </p:nvPicPr>
        <p:blipFill>
          <a:blip r:embed="rId4"/>
          <a:stretch>
            <a:fillRect/>
          </a:stretch>
        </p:blipFill>
        <p:spPr>
          <a:xfrm>
            <a:off x="1043608" y="613887"/>
            <a:ext cx="7776864" cy="4467056"/>
          </a:xfrm>
          <a:prstGeom prst="rect">
            <a:avLst/>
          </a:prstGeom>
        </p:spPr>
      </p:pic>
      <p:sp>
        <p:nvSpPr>
          <p:cNvPr id="4" name="Arrow: Right 3">
            <a:extLst>
              <a:ext uri="{FF2B5EF4-FFF2-40B4-BE49-F238E27FC236}">
                <a16:creationId xmlns:a16="http://schemas.microsoft.com/office/drawing/2014/main" id="{35DECC9D-F8DA-490D-94D1-A76162F90D38}"/>
              </a:ext>
            </a:extLst>
          </p:cNvPr>
          <p:cNvSpPr/>
          <p:nvPr/>
        </p:nvSpPr>
        <p:spPr>
          <a:xfrm>
            <a:off x="1983014" y="2708920"/>
            <a:ext cx="1292842" cy="14401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Arrow: Right 14">
            <a:extLst>
              <a:ext uri="{FF2B5EF4-FFF2-40B4-BE49-F238E27FC236}">
                <a16:creationId xmlns:a16="http://schemas.microsoft.com/office/drawing/2014/main" id="{8001B131-9294-42BF-8F0A-C35D71100105}"/>
              </a:ext>
            </a:extLst>
          </p:cNvPr>
          <p:cNvSpPr/>
          <p:nvPr/>
        </p:nvSpPr>
        <p:spPr>
          <a:xfrm>
            <a:off x="2055022" y="3356992"/>
            <a:ext cx="1220834" cy="14401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6" name="Arrow: Right 15">
            <a:extLst>
              <a:ext uri="{FF2B5EF4-FFF2-40B4-BE49-F238E27FC236}">
                <a16:creationId xmlns:a16="http://schemas.microsoft.com/office/drawing/2014/main" id="{ADD40E19-B49E-481A-863E-35421D9254CC}"/>
              </a:ext>
            </a:extLst>
          </p:cNvPr>
          <p:cNvSpPr/>
          <p:nvPr/>
        </p:nvSpPr>
        <p:spPr>
          <a:xfrm>
            <a:off x="2055022" y="4077072"/>
            <a:ext cx="1220834" cy="144016"/>
          </a:xfrm>
          <a:prstGeom prst="rightArrow">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TextBox 9">
            <a:extLst>
              <a:ext uri="{FF2B5EF4-FFF2-40B4-BE49-F238E27FC236}">
                <a16:creationId xmlns:a16="http://schemas.microsoft.com/office/drawing/2014/main" id="{37D7BCA1-03F0-46E1-8F99-62DD370FBC06}"/>
              </a:ext>
            </a:extLst>
          </p:cNvPr>
          <p:cNvSpPr txBox="1"/>
          <p:nvPr/>
        </p:nvSpPr>
        <p:spPr>
          <a:xfrm>
            <a:off x="4932040" y="188640"/>
            <a:ext cx="4032448" cy="523220"/>
          </a:xfrm>
          <a:prstGeom prst="rect">
            <a:avLst/>
          </a:prstGeom>
          <a:noFill/>
        </p:spPr>
        <p:txBody>
          <a:bodyPr wrap="square" rtlCol="0">
            <a:spAutoFit/>
          </a:bodyPr>
          <a:lstStyle/>
          <a:p>
            <a:r>
              <a:rPr lang="en-AU" sz="1400" b="1" i="1" dirty="0">
                <a:solidFill>
                  <a:srgbClr val="7030A0"/>
                </a:solidFill>
              </a:rPr>
              <a:t>The Objects tell us about the purpose of the Act – what it’s meant to achieve.  </a:t>
            </a:r>
          </a:p>
        </p:txBody>
      </p:sp>
      <p:cxnSp>
        <p:nvCxnSpPr>
          <p:cNvPr id="18" name="Straight Arrow Connector 17">
            <a:extLst>
              <a:ext uri="{FF2B5EF4-FFF2-40B4-BE49-F238E27FC236}">
                <a16:creationId xmlns:a16="http://schemas.microsoft.com/office/drawing/2014/main" id="{1B0A3A41-226C-45A2-9EA7-C209583487A0}"/>
              </a:ext>
            </a:extLst>
          </p:cNvPr>
          <p:cNvCxnSpPr>
            <a:cxnSpLocks/>
            <a:stCxn id="10" idx="1"/>
          </p:cNvCxnSpPr>
          <p:nvPr/>
        </p:nvCxnSpPr>
        <p:spPr>
          <a:xfrm flipH="1">
            <a:off x="3707904" y="450250"/>
            <a:ext cx="1224136" cy="31445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864096" y="2804735"/>
            <a:ext cx="2555776" cy="1169551"/>
          </a:xfrm>
          <a:prstGeom prst="rect">
            <a:avLst/>
          </a:prstGeom>
          <a:noFill/>
        </p:spPr>
        <p:txBody>
          <a:bodyPr wrap="square" rtlCol="0">
            <a:spAutoFit/>
          </a:bodyPr>
          <a:lstStyle/>
          <a:p>
            <a:r>
              <a:rPr lang="en-AU" sz="1400" b="1" i="1" dirty="0">
                <a:solidFill>
                  <a:srgbClr val="7030A0"/>
                </a:solidFill>
              </a:rPr>
              <a:t>These are the</a:t>
            </a:r>
          </a:p>
          <a:p>
            <a:r>
              <a:rPr lang="en-AU" sz="1400" b="1" i="1" dirty="0">
                <a:solidFill>
                  <a:srgbClr val="7030A0"/>
                </a:solidFill>
              </a:rPr>
              <a:t>3 objects </a:t>
            </a:r>
          </a:p>
          <a:p>
            <a:r>
              <a:rPr lang="en-AU" sz="1400" b="1" i="1" dirty="0">
                <a:solidFill>
                  <a:srgbClr val="7030A0"/>
                </a:solidFill>
              </a:rPr>
              <a:t>which directly </a:t>
            </a:r>
          </a:p>
          <a:p>
            <a:r>
              <a:rPr lang="en-AU" sz="1400" b="1" i="1" dirty="0">
                <a:solidFill>
                  <a:srgbClr val="7030A0"/>
                </a:solidFill>
              </a:rPr>
              <a:t>relate to </a:t>
            </a:r>
          </a:p>
          <a:p>
            <a:r>
              <a:rPr lang="en-AU" sz="1400" b="1" i="1" dirty="0">
                <a:solidFill>
                  <a:srgbClr val="7030A0"/>
                </a:solidFill>
              </a:rPr>
              <a:t>family and carers. </a:t>
            </a:r>
          </a:p>
        </p:txBody>
      </p:sp>
      <p:cxnSp>
        <p:nvCxnSpPr>
          <p:cNvPr id="21" name="Straight Arrow Connector 20"/>
          <p:cNvCxnSpPr>
            <a:cxnSpLocks/>
          </p:cNvCxnSpPr>
          <p:nvPr/>
        </p:nvCxnSpPr>
        <p:spPr>
          <a:xfrm flipV="1">
            <a:off x="3890364" y="3429000"/>
            <a:ext cx="978361" cy="17281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11559" y="5157192"/>
            <a:ext cx="5904657" cy="738664"/>
          </a:xfrm>
          <a:prstGeom prst="rect">
            <a:avLst/>
          </a:prstGeom>
          <a:noFill/>
        </p:spPr>
        <p:txBody>
          <a:bodyPr wrap="square" rtlCol="0">
            <a:spAutoFit/>
          </a:bodyPr>
          <a:lstStyle/>
          <a:p>
            <a:r>
              <a:rPr lang="en-AU" sz="1400" b="1" dirty="0">
                <a:solidFill>
                  <a:srgbClr val="7030A0"/>
                </a:solidFill>
              </a:rPr>
              <a:t>Individual words in a law are powerful and important.</a:t>
            </a:r>
          </a:p>
          <a:p>
            <a:r>
              <a:rPr lang="en-AU" sz="1400" b="1" dirty="0">
                <a:solidFill>
                  <a:srgbClr val="7030A0"/>
                </a:solidFill>
              </a:rPr>
              <a:t>For example, the word ‘facilitate’ means ‘to make easy or easier’.  </a:t>
            </a:r>
          </a:p>
          <a:p>
            <a:r>
              <a:rPr lang="en-AU" sz="1400" b="1" dirty="0">
                <a:solidFill>
                  <a:srgbClr val="7030A0"/>
                </a:solidFill>
              </a:rPr>
              <a:t>Services have a responsibility to act in accordance with the ‘letter of the law’.</a:t>
            </a:r>
          </a:p>
        </p:txBody>
      </p:sp>
      <p:pic>
        <p:nvPicPr>
          <p:cNvPr id="19" name="Picture 18">
            <a:extLst>
              <a:ext uri="{FF2B5EF4-FFF2-40B4-BE49-F238E27FC236}">
                <a16:creationId xmlns:a16="http://schemas.microsoft.com/office/drawing/2014/main" id="{99606D7C-18CF-46BD-8F72-8EBEEE5C7196}"/>
              </a:ext>
            </a:extLst>
          </p:cNvPr>
          <p:cNvPicPr>
            <a:picLocks noChangeAspect="1"/>
          </p:cNvPicPr>
          <p:nvPr/>
        </p:nvPicPr>
        <p:blipFill>
          <a:blip r:embed="rId5"/>
          <a:stretch>
            <a:fillRect/>
          </a:stretch>
        </p:blipFill>
        <p:spPr>
          <a:xfrm>
            <a:off x="4355976" y="6281828"/>
            <a:ext cx="2694666" cy="603556"/>
          </a:xfrm>
          <a:prstGeom prst="rect">
            <a:avLst/>
          </a:prstGeom>
        </p:spPr>
      </p:pic>
    </p:spTree>
    <p:extLst>
      <p:ext uri="{BB962C8B-B14F-4D97-AF65-F5344CB8AC3E}">
        <p14:creationId xmlns:p14="http://schemas.microsoft.com/office/powerpoint/2010/main" val="870746381"/>
      </p:ext>
    </p:extLst>
  </p:cSld>
  <p:clrMapOvr>
    <a:masterClrMapping/>
  </p:clrMapOvr>
  <p:transition advTm="15725"/>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0">
            <a:extLst>
              <a:ext uri="{FF2B5EF4-FFF2-40B4-BE49-F238E27FC236}">
                <a16:creationId xmlns:a16="http://schemas.microsoft.com/office/drawing/2014/main" id="{38D88445-C4A2-4D67-8D6E-D3E80EBBB12E}"/>
              </a:ext>
            </a:extLst>
          </p:cNvPr>
          <p:cNvGrpSpPr>
            <a:grpSpLocks/>
          </p:cNvGrpSpPr>
          <p:nvPr/>
        </p:nvGrpSpPr>
        <p:grpSpPr bwMode="auto">
          <a:xfrm rot="10800000">
            <a:off x="6948263" y="0"/>
            <a:ext cx="2117725" cy="413956"/>
            <a:chOff x="9647" y="2123"/>
            <a:chExt cx="3336" cy="1222"/>
          </a:xfrm>
          <a:solidFill>
            <a:srgbClr val="FF9900"/>
          </a:solidFill>
        </p:grpSpPr>
        <p:sp>
          <p:nvSpPr>
            <p:cNvPr id="3" name="Freeform 61">
              <a:extLst>
                <a:ext uri="{FF2B5EF4-FFF2-40B4-BE49-F238E27FC236}">
                  <a16:creationId xmlns:a16="http://schemas.microsoft.com/office/drawing/2014/main" id="{D6B1E336-95A1-46E0-B8CA-7E2E9A601BD9}"/>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 name="Group 60">
            <a:extLst>
              <a:ext uri="{FF2B5EF4-FFF2-40B4-BE49-F238E27FC236}">
                <a16:creationId xmlns:a16="http://schemas.microsoft.com/office/drawing/2014/main" id="{167E9FFC-D553-4EAA-BA18-D2014277F14E}"/>
              </a:ext>
            </a:extLst>
          </p:cNvPr>
          <p:cNvGrpSpPr>
            <a:grpSpLocks/>
          </p:cNvGrpSpPr>
          <p:nvPr/>
        </p:nvGrpSpPr>
        <p:grpSpPr bwMode="auto">
          <a:xfrm rot="5400000">
            <a:off x="-708756" y="5460280"/>
            <a:ext cx="2071057" cy="653546"/>
            <a:chOff x="9647" y="2123"/>
            <a:chExt cx="3336" cy="1222"/>
          </a:xfrm>
          <a:solidFill>
            <a:schemeClr val="accent4">
              <a:lumMod val="60000"/>
              <a:lumOff val="40000"/>
            </a:schemeClr>
          </a:solidFill>
        </p:grpSpPr>
        <p:sp>
          <p:nvSpPr>
            <p:cNvPr id="5" name="Freeform 61">
              <a:extLst>
                <a:ext uri="{FF2B5EF4-FFF2-40B4-BE49-F238E27FC236}">
                  <a16:creationId xmlns:a16="http://schemas.microsoft.com/office/drawing/2014/main" id="{E616ACAB-A593-422B-BEDF-5B49BDFD993B}"/>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7" name="TextBox 6">
            <a:extLst>
              <a:ext uri="{FF2B5EF4-FFF2-40B4-BE49-F238E27FC236}">
                <a16:creationId xmlns:a16="http://schemas.microsoft.com/office/drawing/2014/main" id="{9C5DD9CB-50A4-4F6C-83A7-5933B1304E6E}"/>
              </a:ext>
            </a:extLst>
          </p:cNvPr>
          <p:cNvSpPr txBox="1"/>
          <p:nvPr/>
        </p:nvSpPr>
        <p:spPr>
          <a:xfrm>
            <a:off x="0" y="44624"/>
            <a:ext cx="776746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1800" b="1" i="0" u="none" strike="noStrike" kern="1200" cap="none" spc="0" normalizeH="0" baseline="0" noProof="0" dirty="0">
                <a:ln>
                  <a:noFill/>
                </a:ln>
                <a:solidFill>
                  <a:srgbClr val="7030A0"/>
                </a:solidFill>
                <a:effectLst/>
                <a:uLnTx/>
                <a:uFillTx/>
                <a:latin typeface="Calibri" panose="020F0502020204030204"/>
                <a:ea typeface="+mn-ea"/>
                <a:cs typeface="+mn-cs"/>
              </a:rPr>
              <a:t>                                                     </a:t>
            </a:r>
            <a:endParaRPr kumimoji="0" lang="en-AU" sz="12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Rectangle: Rounded Corners 12">
            <a:extLst>
              <a:ext uri="{FF2B5EF4-FFF2-40B4-BE49-F238E27FC236}">
                <a16:creationId xmlns:a16="http://schemas.microsoft.com/office/drawing/2014/main" id="{CA3F8B2B-0C22-4943-B09E-0EC6AA419BBA}"/>
              </a:ext>
            </a:extLst>
          </p:cNvPr>
          <p:cNvSpPr/>
          <p:nvPr/>
        </p:nvSpPr>
        <p:spPr>
          <a:xfrm>
            <a:off x="2771800" y="2448589"/>
            <a:ext cx="6120680" cy="164009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b="1" dirty="0"/>
              <a:t>Principle 7: People of Aboriginal or Torres Strait Islander descent </a:t>
            </a:r>
            <a:endParaRPr lang="en-AU" dirty="0"/>
          </a:p>
          <a:p>
            <a:r>
              <a:rPr lang="en-AU" dirty="0"/>
              <a:t> A mental health service must provide treatment and care to people of Aboriginal or Torres Strait Islander descent that is appropriate to, and consistent with, their cultural and spiritual beliefs and practices and having regard to the views of their families and, to the extent that it is practicable and appropriate to do so, the views of significant members of their communities, including elders and traditional healers, and Aboriginal or Torres Strait Islander mental health workers. </a:t>
            </a:r>
          </a:p>
        </p:txBody>
      </p:sp>
      <p:pic>
        <p:nvPicPr>
          <p:cNvPr id="15" name="Picture 14">
            <a:extLst>
              <a:ext uri="{FF2B5EF4-FFF2-40B4-BE49-F238E27FC236}">
                <a16:creationId xmlns:a16="http://schemas.microsoft.com/office/drawing/2014/main" id="{A0BB3774-612D-4DEC-B5FF-85C95C1191FD}"/>
              </a:ext>
            </a:extLst>
          </p:cNvPr>
          <p:cNvPicPr>
            <a:picLocks noChangeAspect="1"/>
          </p:cNvPicPr>
          <p:nvPr/>
        </p:nvPicPr>
        <p:blipFill>
          <a:blip r:embed="rId2"/>
          <a:stretch>
            <a:fillRect/>
          </a:stretch>
        </p:blipFill>
        <p:spPr>
          <a:xfrm>
            <a:off x="4355976" y="6237312"/>
            <a:ext cx="2694666" cy="603556"/>
          </a:xfrm>
          <a:prstGeom prst="rect">
            <a:avLst/>
          </a:prstGeom>
        </p:spPr>
      </p:pic>
      <p:pic>
        <p:nvPicPr>
          <p:cNvPr id="16" name="Picture 15">
            <a:extLst>
              <a:ext uri="{FF2B5EF4-FFF2-40B4-BE49-F238E27FC236}">
                <a16:creationId xmlns:a16="http://schemas.microsoft.com/office/drawing/2014/main" id="{A260A478-CE7E-4AC6-9837-D0CA0A1965AF}"/>
              </a:ext>
            </a:extLst>
          </p:cNvPr>
          <p:cNvPicPr>
            <a:picLocks noChangeAspect="1"/>
          </p:cNvPicPr>
          <p:nvPr/>
        </p:nvPicPr>
        <p:blipFill>
          <a:blip r:embed="rId3"/>
          <a:stretch>
            <a:fillRect/>
          </a:stretch>
        </p:blipFill>
        <p:spPr>
          <a:xfrm>
            <a:off x="7092280" y="6123318"/>
            <a:ext cx="762066" cy="762066"/>
          </a:xfrm>
          <a:prstGeom prst="rect">
            <a:avLst/>
          </a:prstGeom>
        </p:spPr>
      </p:pic>
      <p:pic>
        <p:nvPicPr>
          <p:cNvPr id="17" name="Picture 16">
            <a:extLst>
              <a:ext uri="{FF2B5EF4-FFF2-40B4-BE49-F238E27FC236}">
                <a16:creationId xmlns:a16="http://schemas.microsoft.com/office/drawing/2014/main" id="{5E51525A-62CF-4416-BF7B-9A611BDF9F8C}"/>
              </a:ext>
            </a:extLst>
          </p:cNvPr>
          <p:cNvPicPr>
            <a:picLocks noChangeAspect="1"/>
          </p:cNvPicPr>
          <p:nvPr/>
        </p:nvPicPr>
        <p:blipFill>
          <a:blip r:embed="rId4"/>
          <a:stretch>
            <a:fillRect/>
          </a:stretch>
        </p:blipFill>
        <p:spPr>
          <a:xfrm>
            <a:off x="7956376" y="6237312"/>
            <a:ext cx="1194920" cy="585267"/>
          </a:xfrm>
          <a:prstGeom prst="rect">
            <a:avLst/>
          </a:prstGeom>
        </p:spPr>
      </p:pic>
      <p:sp>
        <p:nvSpPr>
          <p:cNvPr id="6" name="TextBox 5">
            <a:extLst>
              <a:ext uri="{FF2B5EF4-FFF2-40B4-BE49-F238E27FC236}">
                <a16:creationId xmlns:a16="http://schemas.microsoft.com/office/drawing/2014/main" id="{4FB85BA7-C4C7-4E4D-A6C8-4715EF56A324}"/>
              </a:ext>
            </a:extLst>
          </p:cNvPr>
          <p:cNvSpPr txBox="1"/>
          <p:nvPr/>
        </p:nvSpPr>
        <p:spPr>
          <a:xfrm>
            <a:off x="107504" y="116632"/>
            <a:ext cx="7488832" cy="923330"/>
          </a:xfrm>
          <a:prstGeom prst="rect">
            <a:avLst/>
          </a:prstGeom>
          <a:noFill/>
        </p:spPr>
        <p:txBody>
          <a:bodyPr wrap="square" rtlCol="0">
            <a:spAutoFit/>
          </a:bodyPr>
          <a:lstStyle/>
          <a:p>
            <a:r>
              <a:rPr lang="en-AU" b="1" dirty="0">
                <a:solidFill>
                  <a:srgbClr val="7030A0"/>
                </a:solidFill>
              </a:rPr>
              <a:t>Charter of Mental Health Care Principles</a:t>
            </a:r>
          </a:p>
          <a:p>
            <a:r>
              <a:rPr lang="en-AU" sz="1200" dirty="0"/>
              <a:t>The Act is founded on 15 principles.  </a:t>
            </a:r>
          </a:p>
          <a:p>
            <a:r>
              <a:rPr lang="en-AU" sz="1200" dirty="0"/>
              <a:t>The following information is taken from the Family and Carer Handbook to the Mental Health Act 2014</a:t>
            </a:r>
          </a:p>
          <a:p>
            <a:r>
              <a:rPr lang="en-AU" sz="1200" dirty="0">
                <a:hlinkClick r:id="rId5"/>
              </a:rPr>
              <a:t>https://www.mhc.wa.gov.au/media/1436/family-and-carer-handbook-to-the-mental-health-act-2014 version-2-1.pdf</a:t>
            </a:r>
            <a:endParaRPr lang="en-AU" sz="1200" dirty="0">
              <a:solidFill>
                <a:srgbClr val="7030A0"/>
              </a:solidFill>
            </a:endParaRPr>
          </a:p>
        </p:txBody>
      </p:sp>
      <p:pic>
        <p:nvPicPr>
          <p:cNvPr id="20" name="Picture 19">
            <a:extLst>
              <a:ext uri="{FF2B5EF4-FFF2-40B4-BE49-F238E27FC236}">
                <a16:creationId xmlns:a16="http://schemas.microsoft.com/office/drawing/2014/main" id="{E28E1FCD-7AE0-4B81-B6F7-569ABC7A7A9E}"/>
              </a:ext>
            </a:extLst>
          </p:cNvPr>
          <p:cNvPicPr>
            <a:picLocks noChangeAspect="1"/>
          </p:cNvPicPr>
          <p:nvPr/>
        </p:nvPicPr>
        <p:blipFill>
          <a:blip r:embed="rId6"/>
          <a:stretch>
            <a:fillRect/>
          </a:stretch>
        </p:blipFill>
        <p:spPr>
          <a:xfrm>
            <a:off x="251520" y="1196752"/>
            <a:ext cx="5544616" cy="1055732"/>
          </a:xfrm>
          <a:prstGeom prst="rect">
            <a:avLst/>
          </a:prstGeom>
        </p:spPr>
      </p:pic>
      <p:sp>
        <p:nvSpPr>
          <p:cNvPr id="23" name="Rectangle 22">
            <a:extLst>
              <a:ext uri="{FF2B5EF4-FFF2-40B4-BE49-F238E27FC236}">
                <a16:creationId xmlns:a16="http://schemas.microsoft.com/office/drawing/2014/main" id="{819FD930-225F-4A34-A008-23A959965C9B}"/>
              </a:ext>
            </a:extLst>
          </p:cNvPr>
          <p:cNvSpPr/>
          <p:nvPr/>
        </p:nvSpPr>
        <p:spPr>
          <a:xfrm>
            <a:off x="323528" y="1196752"/>
            <a:ext cx="5400600" cy="1046440"/>
          </a:xfrm>
          <a:prstGeom prst="rect">
            <a:avLst/>
          </a:prstGeom>
        </p:spPr>
        <p:txBody>
          <a:bodyPr wrap="square">
            <a:spAutoFit/>
          </a:bodyPr>
          <a:lstStyle/>
          <a:p>
            <a:r>
              <a:rPr lang="en-AU" sz="1400" b="1" dirty="0">
                <a:solidFill>
                  <a:srgbClr val="FF9900"/>
                </a:solidFill>
                <a:latin typeface="Calibri" panose="020F0502020204030204" pitchFamily="34" charset="0"/>
              </a:rPr>
              <a:t>Principle 14: Involvement of other people </a:t>
            </a:r>
            <a:endParaRPr lang="en-AU" sz="1400" dirty="0">
              <a:solidFill>
                <a:srgbClr val="FF9900"/>
              </a:solidFill>
              <a:latin typeface="Calibri" panose="020F0502020204030204" pitchFamily="34" charset="0"/>
            </a:endParaRPr>
          </a:p>
          <a:p>
            <a:r>
              <a:rPr lang="en-AU" sz="1200" dirty="0">
                <a:solidFill>
                  <a:srgbClr val="000000"/>
                </a:solidFill>
                <a:latin typeface="Calibri" panose="020F0502020204030204" pitchFamily="34" charset="0"/>
              </a:rPr>
              <a:t>A mental health service must, at all times, respect and facilitate the right of people experiencing mental illness to involve carers, families and other personal and professional support persons in planning, undertaking and evaluating their treatment, care and support. </a:t>
            </a:r>
          </a:p>
        </p:txBody>
      </p:sp>
      <p:pic>
        <p:nvPicPr>
          <p:cNvPr id="25" name="Picture 24">
            <a:extLst>
              <a:ext uri="{FF2B5EF4-FFF2-40B4-BE49-F238E27FC236}">
                <a16:creationId xmlns:a16="http://schemas.microsoft.com/office/drawing/2014/main" id="{2B8D018F-7733-4778-8A41-45D30C4A6C3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9512" y="2557936"/>
            <a:ext cx="2329594" cy="1310082"/>
          </a:xfrm>
          <a:prstGeom prst="rect">
            <a:avLst/>
          </a:prstGeom>
        </p:spPr>
      </p:pic>
      <p:sp>
        <p:nvSpPr>
          <p:cNvPr id="26" name="Rectangle 25">
            <a:extLst>
              <a:ext uri="{FF2B5EF4-FFF2-40B4-BE49-F238E27FC236}">
                <a16:creationId xmlns:a16="http://schemas.microsoft.com/office/drawing/2014/main" id="{831127E5-5EDE-4013-BDFE-600EC114B636}"/>
              </a:ext>
            </a:extLst>
          </p:cNvPr>
          <p:cNvSpPr/>
          <p:nvPr/>
        </p:nvSpPr>
        <p:spPr>
          <a:xfrm>
            <a:off x="2808312" y="2564904"/>
            <a:ext cx="6084168" cy="1415772"/>
          </a:xfrm>
          <a:prstGeom prst="rect">
            <a:avLst/>
          </a:prstGeom>
        </p:spPr>
        <p:txBody>
          <a:bodyPr wrap="square">
            <a:spAutoFit/>
          </a:bodyPr>
          <a:lstStyle/>
          <a:p>
            <a:r>
              <a:rPr lang="en-AU" sz="1400" b="1" dirty="0">
                <a:solidFill>
                  <a:srgbClr val="FF9933"/>
                </a:solidFill>
                <a:latin typeface="Calibri" panose="020F0502020204030204" pitchFamily="34" charset="0"/>
              </a:rPr>
              <a:t>Principle 7: People of Aboriginal or Torres Strait Islander descent </a:t>
            </a:r>
            <a:endParaRPr lang="en-AU" sz="1400" dirty="0">
              <a:solidFill>
                <a:srgbClr val="FF9933"/>
              </a:solidFill>
              <a:latin typeface="Calibri" panose="020F0502020204030204" pitchFamily="34" charset="0"/>
            </a:endParaRPr>
          </a:p>
          <a:p>
            <a:r>
              <a:rPr lang="en-AU" sz="1200" dirty="0">
                <a:solidFill>
                  <a:srgbClr val="000000"/>
                </a:solidFill>
                <a:latin typeface="Calibri" panose="020F0502020204030204" pitchFamily="34" charset="0"/>
              </a:rPr>
              <a:t>A mental health service must provide treatment and care to people of Aboriginal or Torres Strait Islander descent that is appropriate to, and consistent with, their cultural and spiritual beliefs and practices and having regard to the views of their families and, to the extent that it </a:t>
            </a:r>
          </a:p>
          <a:p>
            <a:r>
              <a:rPr lang="en-AU" sz="1200" dirty="0">
                <a:solidFill>
                  <a:srgbClr val="000000"/>
                </a:solidFill>
                <a:latin typeface="Calibri" panose="020F0502020204030204" pitchFamily="34" charset="0"/>
              </a:rPr>
              <a:t>is practicable and appropriate to do so, the views of significant members of their communities, including elders and traditional healers, and Aboriginal or Torres Strait Islander mental health workers.   (Refer to </a:t>
            </a:r>
            <a:r>
              <a:rPr lang="en-AU" sz="1200" b="1" dirty="0">
                <a:solidFill>
                  <a:srgbClr val="000000"/>
                </a:solidFill>
                <a:latin typeface="Calibri" panose="020F0502020204030204" pitchFamily="34" charset="0"/>
              </a:rPr>
              <a:t>Sections 50, 81 and 189 </a:t>
            </a:r>
            <a:r>
              <a:rPr lang="en-AU" sz="1200" dirty="0">
                <a:solidFill>
                  <a:srgbClr val="000000"/>
                </a:solidFill>
                <a:latin typeface="Calibri" panose="020F0502020204030204" pitchFamily="34" charset="0"/>
              </a:rPr>
              <a:t>of the Act for more detailed information).</a:t>
            </a:r>
          </a:p>
        </p:txBody>
      </p:sp>
      <p:sp>
        <p:nvSpPr>
          <p:cNvPr id="27" name="Rectangle: Rounded Corners 26">
            <a:extLst>
              <a:ext uri="{FF2B5EF4-FFF2-40B4-BE49-F238E27FC236}">
                <a16:creationId xmlns:a16="http://schemas.microsoft.com/office/drawing/2014/main" id="{58A0E691-0E9F-4098-B11C-07C2227884F3}"/>
              </a:ext>
            </a:extLst>
          </p:cNvPr>
          <p:cNvSpPr/>
          <p:nvPr/>
        </p:nvSpPr>
        <p:spPr>
          <a:xfrm>
            <a:off x="755576" y="4277826"/>
            <a:ext cx="7920880" cy="148474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AU" sz="1400" b="1" dirty="0">
                <a:solidFill>
                  <a:srgbClr val="FF9900"/>
                </a:solidFill>
              </a:rPr>
              <a:t>Principle 6: Diversity inclusive </a:t>
            </a:r>
            <a:endParaRPr lang="en-AU" sz="1400" dirty="0">
              <a:solidFill>
                <a:srgbClr val="FF9900"/>
              </a:solidFill>
            </a:endParaRPr>
          </a:p>
          <a:p>
            <a:r>
              <a:rPr lang="en-AU" sz="1200" dirty="0">
                <a:solidFill>
                  <a:schemeClr val="tx1"/>
                </a:solidFill>
              </a:rPr>
              <a:t>A mental health service must recognise, and be sensitive and responsive to, diverse individual circumstances, including those relating to gender, sexuality, age, family, disability, lifestyle choices and cultural and spiritual beliefs and practices. </a:t>
            </a:r>
          </a:p>
          <a:p>
            <a:endParaRPr lang="en-AU" sz="1200" dirty="0">
              <a:solidFill>
                <a:schemeClr val="tx1"/>
              </a:solidFill>
            </a:endParaRPr>
          </a:p>
          <a:p>
            <a:r>
              <a:rPr lang="en-AU" sz="1200" i="1" dirty="0">
                <a:solidFill>
                  <a:schemeClr val="tx1"/>
                </a:solidFill>
              </a:rPr>
              <a:t>“English is Mum’s third language behind Mandarin and Indonesian so it was important that mental health staff recognise that she had difficulty being able to express her needs and what was going on for her due to the language barrier.” </a:t>
            </a:r>
            <a:endParaRPr lang="en-AU" sz="1200" dirty="0">
              <a:solidFill>
                <a:schemeClr val="tx1"/>
              </a:solidFill>
            </a:endParaRPr>
          </a:p>
        </p:txBody>
      </p:sp>
    </p:spTree>
    <p:extLst>
      <p:ext uri="{BB962C8B-B14F-4D97-AF65-F5344CB8AC3E}">
        <p14:creationId xmlns:p14="http://schemas.microsoft.com/office/powerpoint/2010/main" val="3042478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6" name="Rectangle 5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AU"/>
          </a:p>
        </p:txBody>
      </p:sp>
      <p:grpSp>
        <p:nvGrpSpPr>
          <p:cNvPr id="2104" name="Group 56"/>
          <p:cNvGrpSpPr>
            <a:grpSpLocks/>
          </p:cNvGrpSpPr>
          <p:nvPr/>
        </p:nvGrpSpPr>
        <p:grpSpPr bwMode="auto">
          <a:xfrm rot="5400000">
            <a:off x="7147866" y="-1135708"/>
            <a:ext cx="860425" cy="3131841"/>
            <a:chOff x="283" y="3019"/>
            <a:chExt cx="1356" cy="3127"/>
          </a:xfrm>
        </p:grpSpPr>
        <p:sp>
          <p:nvSpPr>
            <p:cNvPr id="2105" name="Freeform 57"/>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solidFill>
              <a:srgbClr val="4D8F99"/>
            </a:solid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2108" name="Group 60"/>
          <p:cNvGrpSpPr>
            <a:grpSpLocks/>
          </p:cNvGrpSpPr>
          <p:nvPr/>
        </p:nvGrpSpPr>
        <p:grpSpPr bwMode="auto">
          <a:xfrm rot="5400000">
            <a:off x="-671513" y="4820593"/>
            <a:ext cx="2117725" cy="774700"/>
            <a:chOff x="9647" y="2123"/>
            <a:chExt cx="3336" cy="1222"/>
          </a:xfrm>
        </p:grpSpPr>
        <p:sp>
          <p:nvSpPr>
            <p:cNvPr id="2109" name="Freeform 61"/>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solidFill>
              <a:srgbClr val="D2232A"/>
            </a:solid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pic>
        <p:nvPicPr>
          <p:cNvPr id="10" name="Picture 9">
            <a:extLst>
              <a:ext uri="{FF2B5EF4-FFF2-40B4-BE49-F238E27FC236}">
                <a16:creationId xmlns:a16="http://schemas.microsoft.com/office/drawing/2014/main" id="{65FC8344-1F9B-4835-B3D2-923B1F2E14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6179138"/>
            <a:ext cx="674496" cy="674496"/>
          </a:xfrm>
          <a:prstGeom prst="rect">
            <a:avLst/>
          </a:prstGeom>
        </p:spPr>
      </p:pic>
      <p:pic>
        <p:nvPicPr>
          <p:cNvPr id="11" name="Picture 4" descr="http://mentalhealthmatters2.com/wp-content/uploads/2014/12/logosmall.jpg">
            <a:extLst>
              <a:ext uri="{FF2B5EF4-FFF2-40B4-BE49-F238E27FC236}">
                <a16:creationId xmlns:a16="http://schemas.microsoft.com/office/drawing/2014/main" id="{A37BBDC3-CBBF-443D-B28E-FC7A08A02AEC}"/>
              </a:ext>
            </a:extLst>
          </p:cNvPr>
          <p:cNvPicPr>
            <a:picLocks noChangeAspect="1" noChangeArrowheads="1"/>
          </p:cNvPicPr>
          <p:nvPr/>
        </p:nvPicPr>
        <p:blipFill>
          <a:blip r:embed="rId3" cstate="print"/>
          <a:srcRect/>
          <a:stretch>
            <a:fillRect/>
          </a:stretch>
        </p:blipFill>
        <p:spPr bwMode="auto">
          <a:xfrm>
            <a:off x="7938628" y="6233144"/>
            <a:ext cx="1187624" cy="580232"/>
          </a:xfrm>
          <a:prstGeom prst="rect">
            <a:avLst/>
          </a:prstGeom>
          <a:noFill/>
        </p:spPr>
      </p:pic>
      <p:sp>
        <p:nvSpPr>
          <p:cNvPr id="3" name="Rectangle: Rounded Corners 2">
            <a:extLst>
              <a:ext uri="{FF2B5EF4-FFF2-40B4-BE49-F238E27FC236}">
                <a16:creationId xmlns:a16="http://schemas.microsoft.com/office/drawing/2014/main" id="{1557EE33-20BE-49E9-AEEA-109DE57183F8}"/>
              </a:ext>
            </a:extLst>
          </p:cNvPr>
          <p:cNvSpPr/>
          <p:nvPr/>
        </p:nvSpPr>
        <p:spPr>
          <a:xfrm>
            <a:off x="1043608" y="1256811"/>
            <a:ext cx="7488832" cy="1580129"/>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rgbClr val="7030A0"/>
              </a:solidFill>
            </a:endParaRPr>
          </a:p>
          <a:p>
            <a:pPr algn="ctr"/>
            <a:r>
              <a:rPr lang="en-AU" b="1" dirty="0"/>
              <a:t>ALL</a:t>
            </a:r>
            <a:r>
              <a:rPr lang="en-AU" b="1" dirty="0">
                <a:solidFill>
                  <a:srgbClr val="7030A0"/>
                </a:solidFill>
              </a:rPr>
              <a:t> </a:t>
            </a:r>
            <a:r>
              <a:rPr lang="en-AU" dirty="0"/>
              <a:t>treatment, care and support provided to an involuntary* patient </a:t>
            </a:r>
          </a:p>
          <a:p>
            <a:pPr algn="ctr"/>
            <a:r>
              <a:rPr lang="en-AU" dirty="0"/>
              <a:t>(includes Community Treatment Orders) </a:t>
            </a:r>
          </a:p>
          <a:p>
            <a:pPr algn="ctr"/>
            <a:r>
              <a:rPr lang="en-AU" dirty="0"/>
              <a:t>The TSD Plan </a:t>
            </a:r>
            <a:r>
              <a:rPr lang="en-AU" b="1" dirty="0"/>
              <a:t>must</a:t>
            </a:r>
            <a:r>
              <a:rPr lang="en-AU" dirty="0"/>
              <a:t> outline the treatment and support that will </a:t>
            </a:r>
          </a:p>
          <a:p>
            <a:pPr algn="ctr"/>
            <a:r>
              <a:rPr lang="en-AU" dirty="0"/>
              <a:t>be provided to the patient while in hospital </a:t>
            </a:r>
          </a:p>
          <a:p>
            <a:pPr algn="ctr"/>
            <a:r>
              <a:rPr lang="en-AU" b="1" dirty="0"/>
              <a:t>and</a:t>
            </a:r>
            <a:r>
              <a:rPr lang="en-AU" dirty="0"/>
              <a:t> what will be offered after discharge</a:t>
            </a:r>
          </a:p>
        </p:txBody>
      </p:sp>
      <p:sp>
        <p:nvSpPr>
          <p:cNvPr id="4" name="Rectangle 3">
            <a:extLst>
              <a:ext uri="{FF2B5EF4-FFF2-40B4-BE49-F238E27FC236}">
                <a16:creationId xmlns:a16="http://schemas.microsoft.com/office/drawing/2014/main" id="{C20E39C0-3796-4C46-BDD7-DCC2A59B4CA8}"/>
              </a:ext>
            </a:extLst>
          </p:cNvPr>
          <p:cNvSpPr/>
          <p:nvPr/>
        </p:nvSpPr>
        <p:spPr>
          <a:xfrm>
            <a:off x="1187624" y="1268760"/>
            <a:ext cx="7272808" cy="1231106"/>
          </a:xfrm>
          <a:prstGeom prst="rect">
            <a:avLst/>
          </a:prstGeom>
        </p:spPr>
        <p:txBody>
          <a:bodyPr wrap="square">
            <a:spAutoFit/>
          </a:bodyPr>
          <a:lstStyle/>
          <a:p>
            <a:r>
              <a:rPr lang="en-AU" b="1" dirty="0">
                <a:solidFill>
                  <a:srgbClr val="7030A0"/>
                </a:solidFill>
              </a:rPr>
              <a:t>                                             Section (s)186  </a:t>
            </a:r>
          </a:p>
          <a:p>
            <a:pPr marL="285750" indent="-285750">
              <a:buFont typeface="Wingdings" panose="05000000000000000000" pitchFamily="2" charset="2"/>
              <a:buChar char="q"/>
            </a:pPr>
            <a:r>
              <a:rPr lang="en-AU" sz="1400" dirty="0"/>
              <a:t>ALL treatment, care and support provided to an involuntary* patient </a:t>
            </a:r>
          </a:p>
          <a:p>
            <a:r>
              <a:rPr lang="en-AU" sz="1400" dirty="0"/>
              <a:t>          (includes Community Treatment Orders) </a:t>
            </a:r>
            <a:r>
              <a:rPr lang="en-AU" sz="1400" b="1" dirty="0"/>
              <a:t>must</a:t>
            </a:r>
            <a:r>
              <a:rPr lang="en-AU" sz="1400" dirty="0"/>
              <a:t> be </a:t>
            </a:r>
            <a:r>
              <a:rPr lang="en-AU" sz="1400" b="1" dirty="0"/>
              <a:t>governed</a:t>
            </a:r>
            <a:r>
              <a:rPr lang="en-AU" sz="1400" dirty="0"/>
              <a:t> by a TSD Plan.</a:t>
            </a:r>
          </a:p>
          <a:p>
            <a:pPr marL="285750" indent="-285750">
              <a:buFont typeface="Wingdings" panose="05000000000000000000" pitchFamily="2" charset="2"/>
              <a:buChar char="q"/>
            </a:pPr>
            <a:r>
              <a:rPr lang="en-AU" sz="1400" dirty="0"/>
              <a:t>The TSD Plan </a:t>
            </a:r>
            <a:r>
              <a:rPr lang="en-AU" sz="1400" b="1" dirty="0"/>
              <a:t>must</a:t>
            </a:r>
            <a:r>
              <a:rPr lang="en-AU" sz="1400" dirty="0"/>
              <a:t> outline the treatment and support that will be provided to the patient while in hospital </a:t>
            </a:r>
            <a:r>
              <a:rPr lang="en-AU" sz="1400" b="1" dirty="0"/>
              <a:t>and</a:t>
            </a:r>
            <a:r>
              <a:rPr lang="en-AU" sz="1400" dirty="0"/>
              <a:t> what will be offered after discharge</a:t>
            </a:r>
          </a:p>
        </p:txBody>
      </p:sp>
      <p:pic>
        <p:nvPicPr>
          <p:cNvPr id="5" name="Picture 4">
            <a:extLst>
              <a:ext uri="{FF2B5EF4-FFF2-40B4-BE49-F238E27FC236}">
                <a16:creationId xmlns:a16="http://schemas.microsoft.com/office/drawing/2014/main" id="{51A726A6-357A-45F6-BAE2-F1B0A360370E}"/>
              </a:ext>
            </a:extLst>
          </p:cNvPr>
          <p:cNvPicPr>
            <a:picLocks noChangeAspect="1"/>
          </p:cNvPicPr>
          <p:nvPr/>
        </p:nvPicPr>
        <p:blipFill>
          <a:blip r:embed="rId4"/>
          <a:stretch>
            <a:fillRect/>
          </a:stretch>
        </p:blipFill>
        <p:spPr>
          <a:xfrm>
            <a:off x="1043608" y="3285558"/>
            <a:ext cx="7504826" cy="1439586"/>
          </a:xfrm>
          <a:prstGeom prst="rect">
            <a:avLst/>
          </a:prstGeom>
        </p:spPr>
      </p:pic>
      <p:sp>
        <p:nvSpPr>
          <p:cNvPr id="15" name="Rectangle 14">
            <a:extLst>
              <a:ext uri="{FF2B5EF4-FFF2-40B4-BE49-F238E27FC236}">
                <a16:creationId xmlns:a16="http://schemas.microsoft.com/office/drawing/2014/main" id="{9A29AC76-EAB4-4F4B-8FE8-98AF0287C49C}"/>
              </a:ext>
            </a:extLst>
          </p:cNvPr>
          <p:cNvSpPr/>
          <p:nvPr/>
        </p:nvSpPr>
        <p:spPr>
          <a:xfrm>
            <a:off x="1340024" y="3297486"/>
            <a:ext cx="7192416" cy="1785104"/>
          </a:xfrm>
          <a:prstGeom prst="rect">
            <a:avLst/>
          </a:prstGeom>
        </p:spPr>
        <p:txBody>
          <a:bodyPr wrap="square">
            <a:spAutoFit/>
          </a:bodyPr>
          <a:lstStyle/>
          <a:p>
            <a:r>
              <a:rPr lang="en-AU" b="1" dirty="0">
                <a:solidFill>
                  <a:srgbClr val="7030A0"/>
                </a:solidFill>
              </a:rPr>
              <a:t>                                             Section (s)187</a:t>
            </a:r>
          </a:p>
          <a:p>
            <a:r>
              <a:rPr lang="en-AU" sz="1400" dirty="0"/>
              <a:t>The patient’s psychiatrist </a:t>
            </a:r>
            <a:r>
              <a:rPr lang="en-AU" sz="1400" b="1" dirty="0"/>
              <a:t>must</a:t>
            </a:r>
            <a:r>
              <a:rPr lang="en-AU" sz="1400" dirty="0"/>
              <a:t> ensure that:</a:t>
            </a:r>
          </a:p>
          <a:p>
            <a:pPr marL="285750" indent="-285750">
              <a:buFont typeface="Wingdings" panose="05000000000000000000" pitchFamily="2" charset="2"/>
              <a:buChar char="q"/>
            </a:pPr>
            <a:r>
              <a:rPr lang="en-AU" sz="1400" dirty="0"/>
              <a:t>The TSD Plan is prepared as soon as possible after the patient becomes involuntary.</a:t>
            </a:r>
          </a:p>
          <a:p>
            <a:pPr marL="285750" indent="-285750">
              <a:buFont typeface="Wingdings" panose="05000000000000000000" pitchFamily="2" charset="2"/>
              <a:buChar char="q"/>
            </a:pPr>
            <a:r>
              <a:rPr lang="en-AU" sz="1400" dirty="0"/>
              <a:t>It is reviewed regularly.</a:t>
            </a:r>
          </a:p>
          <a:p>
            <a:pPr marL="285750" indent="-285750">
              <a:buFont typeface="Wingdings" panose="05000000000000000000" pitchFamily="2" charset="2"/>
              <a:buChar char="q"/>
            </a:pPr>
            <a:r>
              <a:rPr lang="en-AU" sz="1400" dirty="0"/>
              <a:t>The patient (and others such as carers) </a:t>
            </a:r>
            <a:r>
              <a:rPr lang="en-AU" sz="1400" b="1" dirty="0"/>
              <a:t>must</a:t>
            </a:r>
            <a:r>
              <a:rPr lang="en-AU" sz="1400" dirty="0"/>
              <a:t> be given a copy.</a:t>
            </a:r>
          </a:p>
          <a:p>
            <a:endParaRPr lang="en-AU" dirty="0"/>
          </a:p>
          <a:p>
            <a:endParaRPr lang="en-AU" dirty="0"/>
          </a:p>
        </p:txBody>
      </p:sp>
      <p:sp>
        <p:nvSpPr>
          <p:cNvPr id="6" name="TextBox 5">
            <a:extLst>
              <a:ext uri="{FF2B5EF4-FFF2-40B4-BE49-F238E27FC236}">
                <a16:creationId xmlns:a16="http://schemas.microsoft.com/office/drawing/2014/main" id="{77CA8C48-902F-40AF-9A1D-0CD7518C4565}"/>
              </a:ext>
            </a:extLst>
          </p:cNvPr>
          <p:cNvSpPr txBox="1"/>
          <p:nvPr/>
        </p:nvSpPr>
        <p:spPr>
          <a:xfrm>
            <a:off x="179512" y="260648"/>
            <a:ext cx="6336704" cy="738664"/>
          </a:xfrm>
          <a:prstGeom prst="rect">
            <a:avLst/>
          </a:prstGeom>
          <a:noFill/>
        </p:spPr>
        <p:txBody>
          <a:bodyPr wrap="square" rtlCol="0">
            <a:spAutoFit/>
          </a:bodyPr>
          <a:lstStyle/>
          <a:p>
            <a:r>
              <a:rPr lang="en-AU" sz="2400" b="1" dirty="0"/>
              <a:t>What are patient and carer TSD Plan Rights?</a:t>
            </a:r>
          </a:p>
          <a:p>
            <a:r>
              <a:rPr lang="en-AU" i="1" dirty="0"/>
              <a:t>          Let’s check out Sections 186 – 188 of the Act</a:t>
            </a:r>
          </a:p>
        </p:txBody>
      </p:sp>
      <p:sp>
        <p:nvSpPr>
          <p:cNvPr id="17" name="TextBox 16">
            <a:extLst>
              <a:ext uri="{FF2B5EF4-FFF2-40B4-BE49-F238E27FC236}">
                <a16:creationId xmlns:a16="http://schemas.microsoft.com/office/drawing/2014/main" id="{EC33CA67-43C4-4F20-BF0A-59BD6905CDAA}"/>
              </a:ext>
            </a:extLst>
          </p:cNvPr>
          <p:cNvSpPr txBox="1"/>
          <p:nvPr/>
        </p:nvSpPr>
        <p:spPr>
          <a:xfrm>
            <a:off x="1043608" y="5157192"/>
            <a:ext cx="7504825" cy="461665"/>
          </a:xfrm>
          <a:prstGeom prst="rect">
            <a:avLst/>
          </a:prstGeom>
          <a:noFill/>
        </p:spPr>
        <p:txBody>
          <a:bodyPr wrap="square" rtlCol="0">
            <a:spAutoFit/>
          </a:bodyPr>
          <a:lstStyle/>
          <a:p>
            <a:r>
              <a:rPr lang="en-AU" sz="1200" dirty="0"/>
              <a:t>*Note:  only applies to involuntary patients but </a:t>
            </a:r>
            <a:r>
              <a:rPr lang="en-AU" sz="1200" b="1" dirty="0">
                <a:solidFill>
                  <a:srgbClr val="7030A0"/>
                </a:solidFill>
              </a:rPr>
              <a:t>s547</a:t>
            </a:r>
            <a:r>
              <a:rPr lang="en-AU" sz="1200" dirty="0"/>
              <a:t> referring to Chief Psychiatrist’s Standards and National Standards means voluntary patients have most of the same rights. </a:t>
            </a:r>
          </a:p>
        </p:txBody>
      </p:sp>
      <p:pic>
        <p:nvPicPr>
          <p:cNvPr id="2" name="Picture 1">
            <a:extLst>
              <a:ext uri="{FF2B5EF4-FFF2-40B4-BE49-F238E27FC236}">
                <a16:creationId xmlns:a16="http://schemas.microsoft.com/office/drawing/2014/main" id="{F1203F37-29D3-458C-B049-60520BE16460}"/>
              </a:ext>
            </a:extLst>
          </p:cNvPr>
          <p:cNvPicPr>
            <a:picLocks noChangeAspect="1"/>
          </p:cNvPicPr>
          <p:nvPr/>
        </p:nvPicPr>
        <p:blipFill>
          <a:blip r:embed="rId5"/>
          <a:stretch>
            <a:fillRect/>
          </a:stretch>
        </p:blipFill>
        <p:spPr>
          <a:xfrm>
            <a:off x="4139952" y="6167144"/>
            <a:ext cx="2895851" cy="646232"/>
          </a:xfrm>
          <a:prstGeom prst="rect">
            <a:avLst/>
          </a:prstGeom>
        </p:spPr>
      </p:pic>
    </p:spTree>
    <p:extLst>
      <p:ext uri="{BB962C8B-B14F-4D97-AF65-F5344CB8AC3E}">
        <p14:creationId xmlns:p14="http://schemas.microsoft.com/office/powerpoint/2010/main" val="2530291797"/>
      </p:ext>
    </p:extLst>
  </p:cSld>
  <p:clrMapOvr>
    <a:masterClrMapping/>
  </p:clrMapOvr>
  <p:transition advTm="15663"/>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267744" y="1124744"/>
            <a:ext cx="5165580" cy="923330"/>
          </a:xfrm>
          <a:prstGeom prst="rect">
            <a:avLst/>
          </a:prstGeom>
          <a:noFill/>
        </p:spPr>
        <p:txBody>
          <a:bodyPr wrap="square" rtlCol="0">
            <a:spAutoFit/>
          </a:bodyPr>
          <a:lstStyle/>
          <a:p>
            <a:pPr algn="ctr"/>
            <a:endParaRPr lang="en-AU" b="1" dirty="0"/>
          </a:p>
          <a:p>
            <a:pPr algn="ctr"/>
            <a:endParaRPr lang="en-AU" b="1" dirty="0"/>
          </a:p>
          <a:p>
            <a:pPr algn="ctr"/>
            <a:endParaRPr lang="en-AU" b="1" dirty="0"/>
          </a:p>
        </p:txBody>
      </p:sp>
      <p:pic>
        <p:nvPicPr>
          <p:cNvPr id="8" name="Picture 4" descr="http://mentalhealthmatters2.com/wp-content/uploads/2014/12/logosmall.jpg"/>
          <p:cNvPicPr>
            <a:picLocks noChangeAspect="1" noChangeArrowheads="1"/>
          </p:cNvPicPr>
          <p:nvPr/>
        </p:nvPicPr>
        <p:blipFill>
          <a:blip r:embed="rId2" cstate="print"/>
          <a:srcRect/>
          <a:stretch>
            <a:fillRect/>
          </a:stretch>
        </p:blipFill>
        <p:spPr bwMode="auto">
          <a:xfrm>
            <a:off x="7812360" y="6215723"/>
            <a:ext cx="1196317" cy="584479"/>
          </a:xfrm>
          <a:prstGeom prst="rect">
            <a:avLst/>
          </a:prstGeom>
          <a:noFill/>
        </p:spPr>
      </p:pic>
      <p:grpSp>
        <p:nvGrpSpPr>
          <p:cNvPr id="6" name="Group 56">
            <a:extLst>
              <a:ext uri="{FF2B5EF4-FFF2-40B4-BE49-F238E27FC236}">
                <a16:creationId xmlns:a16="http://schemas.microsoft.com/office/drawing/2014/main" id="{70C08D03-120E-4A45-874B-93ECE3EC464C}"/>
              </a:ext>
            </a:extLst>
          </p:cNvPr>
          <p:cNvGrpSpPr>
            <a:grpSpLocks/>
          </p:cNvGrpSpPr>
          <p:nvPr/>
        </p:nvGrpSpPr>
        <p:grpSpPr bwMode="auto">
          <a:xfrm rot="5400000">
            <a:off x="7700496" y="-562769"/>
            <a:ext cx="860425" cy="1985963"/>
            <a:chOff x="283" y="3019"/>
            <a:chExt cx="1356" cy="3127"/>
          </a:xfrm>
          <a:solidFill>
            <a:schemeClr val="bg2">
              <a:lumMod val="75000"/>
            </a:schemeClr>
          </a:solidFill>
        </p:grpSpPr>
        <p:sp>
          <p:nvSpPr>
            <p:cNvPr id="7" name="Freeform 57">
              <a:extLst>
                <a:ext uri="{FF2B5EF4-FFF2-40B4-BE49-F238E27FC236}">
                  <a16:creationId xmlns:a16="http://schemas.microsoft.com/office/drawing/2014/main" id="{449D7127-08E6-447C-B69A-60FFC4CF657A}"/>
                </a:ext>
              </a:extLst>
            </p:cNvPr>
            <p:cNvSpPr>
              <a:spLocks/>
            </p:cNvSpPr>
            <p:nvPr/>
          </p:nvSpPr>
          <p:spPr bwMode="auto">
            <a:xfrm>
              <a:off x="283" y="3019"/>
              <a:ext cx="1356" cy="3127"/>
            </a:xfrm>
            <a:custGeom>
              <a:avLst/>
              <a:gdLst/>
              <a:ahLst/>
              <a:cxnLst>
                <a:cxn ang="0">
                  <a:pos x="0" y="3126"/>
                </a:cxn>
                <a:cxn ang="0">
                  <a:pos x="145" y="3108"/>
                </a:cxn>
                <a:cxn ang="0">
                  <a:pos x="285" y="3076"/>
                </a:cxn>
                <a:cxn ang="0">
                  <a:pos x="419" y="3028"/>
                </a:cxn>
                <a:cxn ang="0">
                  <a:pos x="547" y="2968"/>
                </a:cxn>
                <a:cxn ang="0">
                  <a:pos x="669" y="2895"/>
                </a:cxn>
                <a:cxn ang="0">
                  <a:pos x="782" y="2811"/>
                </a:cxn>
                <a:cxn ang="0">
                  <a:pos x="888" y="2715"/>
                </a:cxn>
                <a:cxn ang="0">
                  <a:pos x="985" y="2609"/>
                </a:cxn>
                <a:cxn ang="0">
                  <a:pos x="1072" y="2493"/>
                </a:cxn>
                <a:cxn ang="0">
                  <a:pos x="1149" y="2369"/>
                </a:cxn>
                <a:cxn ang="0">
                  <a:pos x="1215" y="2237"/>
                </a:cxn>
                <a:cxn ang="0">
                  <a:pos x="1269" y="2097"/>
                </a:cxn>
                <a:cxn ang="0">
                  <a:pos x="1311" y="1951"/>
                </a:cxn>
                <a:cxn ang="0">
                  <a:pos x="1339" y="1800"/>
                </a:cxn>
                <a:cxn ang="0">
                  <a:pos x="1354" y="1643"/>
                </a:cxn>
                <a:cxn ang="0">
                  <a:pos x="1354" y="1484"/>
                </a:cxn>
                <a:cxn ang="0">
                  <a:pos x="1339" y="1327"/>
                </a:cxn>
                <a:cxn ang="0">
                  <a:pos x="1311" y="1175"/>
                </a:cxn>
                <a:cxn ang="0">
                  <a:pos x="1269" y="1030"/>
                </a:cxn>
                <a:cxn ang="0">
                  <a:pos x="1215" y="890"/>
                </a:cxn>
                <a:cxn ang="0">
                  <a:pos x="1149" y="758"/>
                </a:cxn>
                <a:cxn ang="0">
                  <a:pos x="1072" y="634"/>
                </a:cxn>
                <a:cxn ang="0">
                  <a:pos x="985" y="518"/>
                </a:cxn>
                <a:cxn ang="0">
                  <a:pos x="888" y="412"/>
                </a:cxn>
                <a:cxn ang="0">
                  <a:pos x="782" y="316"/>
                </a:cxn>
                <a:cxn ang="0">
                  <a:pos x="669" y="232"/>
                </a:cxn>
                <a:cxn ang="0">
                  <a:pos x="547" y="159"/>
                </a:cxn>
                <a:cxn ang="0">
                  <a:pos x="419" y="98"/>
                </a:cxn>
                <a:cxn ang="0">
                  <a:pos x="285" y="51"/>
                </a:cxn>
                <a:cxn ang="0">
                  <a:pos x="145" y="18"/>
                </a:cxn>
                <a:cxn ang="0">
                  <a:pos x="0" y="0"/>
                </a:cxn>
              </a:cxnLst>
              <a:rect l="0" t="0" r="r" b="b"/>
              <a:pathLst>
                <a:path w="1356" h="3127">
                  <a:moveTo>
                    <a:pt x="0" y="0"/>
                  </a:moveTo>
                  <a:lnTo>
                    <a:pt x="0" y="3126"/>
                  </a:lnTo>
                  <a:lnTo>
                    <a:pt x="73" y="3119"/>
                  </a:lnTo>
                  <a:lnTo>
                    <a:pt x="145" y="3108"/>
                  </a:lnTo>
                  <a:lnTo>
                    <a:pt x="215" y="3094"/>
                  </a:lnTo>
                  <a:lnTo>
                    <a:pt x="285" y="3076"/>
                  </a:lnTo>
                  <a:lnTo>
                    <a:pt x="352" y="3054"/>
                  </a:lnTo>
                  <a:lnTo>
                    <a:pt x="419" y="3028"/>
                  </a:lnTo>
                  <a:lnTo>
                    <a:pt x="484" y="3000"/>
                  </a:lnTo>
                  <a:lnTo>
                    <a:pt x="547" y="2968"/>
                  </a:lnTo>
                  <a:lnTo>
                    <a:pt x="609" y="2933"/>
                  </a:lnTo>
                  <a:lnTo>
                    <a:pt x="669" y="2895"/>
                  </a:lnTo>
                  <a:lnTo>
                    <a:pt x="726" y="2854"/>
                  </a:lnTo>
                  <a:lnTo>
                    <a:pt x="782" y="2811"/>
                  </a:lnTo>
                  <a:lnTo>
                    <a:pt x="836" y="2764"/>
                  </a:lnTo>
                  <a:lnTo>
                    <a:pt x="888" y="2715"/>
                  </a:lnTo>
                  <a:lnTo>
                    <a:pt x="938" y="2663"/>
                  </a:lnTo>
                  <a:lnTo>
                    <a:pt x="985" y="2609"/>
                  </a:lnTo>
                  <a:lnTo>
                    <a:pt x="1030" y="2552"/>
                  </a:lnTo>
                  <a:lnTo>
                    <a:pt x="1072" y="2493"/>
                  </a:lnTo>
                  <a:lnTo>
                    <a:pt x="1112" y="2432"/>
                  </a:lnTo>
                  <a:lnTo>
                    <a:pt x="1149" y="2369"/>
                  </a:lnTo>
                  <a:lnTo>
                    <a:pt x="1183" y="2304"/>
                  </a:lnTo>
                  <a:lnTo>
                    <a:pt x="1215" y="2237"/>
                  </a:lnTo>
                  <a:lnTo>
                    <a:pt x="1244" y="2168"/>
                  </a:lnTo>
                  <a:lnTo>
                    <a:pt x="1269" y="2097"/>
                  </a:lnTo>
                  <a:lnTo>
                    <a:pt x="1291" y="2025"/>
                  </a:lnTo>
                  <a:lnTo>
                    <a:pt x="1311" y="1951"/>
                  </a:lnTo>
                  <a:lnTo>
                    <a:pt x="1327" y="1876"/>
                  </a:lnTo>
                  <a:lnTo>
                    <a:pt x="1339" y="1800"/>
                  </a:lnTo>
                  <a:lnTo>
                    <a:pt x="1348" y="1722"/>
                  </a:lnTo>
                  <a:lnTo>
                    <a:pt x="1354" y="1643"/>
                  </a:lnTo>
                  <a:lnTo>
                    <a:pt x="1356" y="1563"/>
                  </a:lnTo>
                  <a:lnTo>
                    <a:pt x="1354" y="1484"/>
                  </a:lnTo>
                  <a:lnTo>
                    <a:pt x="1348" y="1405"/>
                  </a:lnTo>
                  <a:lnTo>
                    <a:pt x="1339" y="1327"/>
                  </a:lnTo>
                  <a:lnTo>
                    <a:pt x="1327" y="1251"/>
                  </a:lnTo>
                  <a:lnTo>
                    <a:pt x="1311" y="1175"/>
                  </a:lnTo>
                  <a:lnTo>
                    <a:pt x="1291" y="1102"/>
                  </a:lnTo>
                  <a:lnTo>
                    <a:pt x="1269" y="1030"/>
                  </a:lnTo>
                  <a:lnTo>
                    <a:pt x="1244" y="959"/>
                  </a:lnTo>
                  <a:lnTo>
                    <a:pt x="1215" y="890"/>
                  </a:lnTo>
                  <a:lnTo>
                    <a:pt x="1183" y="823"/>
                  </a:lnTo>
                  <a:lnTo>
                    <a:pt x="1149" y="758"/>
                  </a:lnTo>
                  <a:lnTo>
                    <a:pt x="1112" y="695"/>
                  </a:lnTo>
                  <a:lnTo>
                    <a:pt x="1072" y="634"/>
                  </a:lnTo>
                  <a:lnTo>
                    <a:pt x="1030" y="575"/>
                  </a:lnTo>
                  <a:lnTo>
                    <a:pt x="985" y="518"/>
                  </a:lnTo>
                  <a:lnTo>
                    <a:pt x="938" y="464"/>
                  </a:lnTo>
                  <a:lnTo>
                    <a:pt x="888" y="412"/>
                  </a:lnTo>
                  <a:lnTo>
                    <a:pt x="836" y="363"/>
                  </a:lnTo>
                  <a:lnTo>
                    <a:pt x="782" y="316"/>
                  </a:lnTo>
                  <a:lnTo>
                    <a:pt x="726" y="273"/>
                  </a:lnTo>
                  <a:lnTo>
                    <a:pt x="669" y="232"/>
                  </a:lnTo>
                  <a:lnTo>
                    <a:pt x="609" y="194"/>
                  </a:lnTo>
                  <a:lnTo>
                    <a:pt x="547" y="159"/>
                  </a:lnTo>
                  <a:lnTo>
                    <a:pt x="484" y="127"/>
                  </a:lnTo>
                  <a:lnTo>
                    <a:pt x="419" y="98"/>
                  </a:lnTo>
                  <a:lnTo>
                    <a:pt x="352" y="73"/>
                  </a:lnTo>
                  <a:lnTo>
                    <a:pt x="285" y="51"/>
                  </a:lnTo>
                  <a:lnTo>
                    <a:pt x="215" y="33"/>
                  </a:lnTo>
                  <a:lnTo>
                    <a:pt x="145" y="18"/>
                  </a:lnTo>
                  <a:lnTo>
                    <a:pt x="73" y="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9" name="Group 60">
            <a:extLst>
              <a:ext uri="{FF2B5EF4-FFF2-40B4-BE49-F238E27FC236}">
                <a16:creationId xmlns:a16="http://schemas.microsoft.com/office/drawing/2014/main" id="{2167A160-36EE-4BFB-A978-FC53047F49DF}"/>
              </a:ext>
            </a:extLst>
          </p:cNvPr>
          <p:cNvGrpSpPr>
            <a:grpSpLocks/>
          </p:cNvGrpSpPr>
          <p:nvPr/>
        </p:nvGrpSpPr>
        <p:grpSpPr bwMode="auto">
          <a:xfrm rot="16200000">
            <a:off x="7697787" y="2084288"/>
            <a:ext cx="2117725" cy="774700"/>
            <a:chOff x="9647" y="2123"/>
            <a:chExt cx="3336" cy="1222"/>
          </a:xfrm>
          <a:solidFill>
            <a:schemeClr val="accent4">
              <a:lumMod val="20000"/>
              <a:lumOff val="80000"/>
            </a:schemeClr>
          </a:solidFill>
        </p:grpSpPr>
        <p:sp>
          <p:nvSpPr>
            <p:cNvPr id="11" name="Freeform 61">
              <a:extLst>
                <a:ext uri="{FF2B5EF4-FFF2-40B4-BE49-F238E27FC236}">
                  <a16:creationId xmlns:a16="http://schemas.microsoft.com/office/drawing/2014/main" id="{D01D0DAE-BD9A-48D1-AD99-D190294A377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grpSp>
        <p:nvGrpSpPr>
          <p:cNvPr id="12" name="Group 60">
            <a:extLst>
              <a:ext uri="{FF2B5EF4-FFF2-40B4-BE49-F238E27FC236}">
                <a16:creationId xmlns:a16="http://schemas.microsoft.com/office/drawing/2014/main" id="{CC318E49-6EF3-47B6-A4F1-769F8A6765B6}"/>
              </a:ext>
            </a:extLst>
          </p:cNvPr>
          <p:cNvGrpSpPr>
            <a:grpSpLocks/>
          </p:cNvGrpSpPr>
          <p:nvPr/>
        </p:nvGrpSpPr>
        <p:grpSpPr bwMode="auto">
          <a:xfrm rot="5400000">
            <a:off x="-862569" y="5589783"/>
            <a:ext cx="2117725" cy="398485"/>
            <a:chOff x="9647" y="2123"/>
            <a:chExt cx="3336" cy="1222"/>
          </a:xfrm>
          <a:solidFill>
            <a:srgbClr val="FF9933"/>
          </a:solidFill>
        </p:grpSpPr>
        <p:sp>
          <p:nvSpPr>
            <p:cNvPr id="13" name="Freeform 61">
              <a:extLst>
                <a:ext uri="{FF2B5EF4-FFF2-40B4-BE49-F238E27FC236}">
                  <a16:creationId xmlns:a16="http://schemas.microsoft.com/office/drawing/2014/main" id="{1D3B6E4A-FF35-495C-BB87-73A851306BC3}"/>
                </a:ext>
              </a:extLst>
            </p:cNvPr>
            <p:cNvSpPr>
              <a:spLocks/>
            </p:cNvSpPr>
            <p:nvPr/>
          </p:nvSpPr>
          <p:spPr bwMode="auto">
            <a:xfrm>
              <a:off x="9647" y="2123"/>
              <a:ext cx="3336" cy="1222"/>
            </a:xfrm>
            <a:custGeom>
              <a:avLst/>
              <a:gdLst/>
              <a:ahLst/>
              <a:cxnLst>
                <a:cxn ang="0">
                  <a:pos x="1668" y="0"/>
                </a:cxn>
                <a:cxn ang="0">
                  <a:pos x="1590" y="2"/>
                </a:cxn>
                <a:cxn ang="0">
                  <a:pos x="1512" y="7"/>
                </a:cxn>
                <a:cxn ang="0">
                  <a:pos x="1436" y="16"/>
                </a:cxn>
                <a:cxn ang="0">
                  <a:pos x="1360" y="28"/>
                </a:cxn>
                <a:cxn ang="0">
                  <a:pos x="1286" y="44"/>
                </a:cxn>
                <a:cxn ang="0">
                  <a:pos x="1213" y="62"/>
                </a:cxn>
                <a:cxn ang="0">
                  <a:pos x="1141" y="84"/>
                </a:cxn>
                <a:cxn ang="0">
                  <a:pos x="1070" y="109"/>
                </a:cxn>
                <a:cxn ang="0">
                  <a:pos x="1001" y="137"/>
                </a:cxn>
                <a:cxn ang="0">
                  <a:pos x="933" y="168"/>
                </a:cxn>
                <a:cxn ang="0">
                  <a:pos x="866" y="202"/>
                </a:cxn>
                <a:cxn ang="0">
                  <a:pos x="801" y="239"/>
                </a:cxn>
                <a:cxn ang="0">
                  <a:pos x="738" y="279"/>
                </a:cxn>
                <a:cxn ang="0">
                  <a:pos x="676" y="321"/>
                </a:cxn>
                <a:cxn ang="0">
                  <a:pos x="616" y="365"/>
                </a:cxn>
                <a:cxn ang="0">
                  <a:pos x="558" y="413"/>
                </a:cxn>
                <a:cxn ang="0">
                  <a:pos x="502" y="462"/>
                </a:cxn>
                <a:cxn ang="0">
                  <a:pos x="448" y="514"/>
                </a:cxn>
                <a:cxn ang="0">
                  <a:pos x="396" y="569"/>
                </a:cxn>
                <a:cxn ang="0">
                  <a:pos x="346" y="625"/>
                </a:cxn>
                <a:cxn ang="0">
                  <a:pos x="298" y="684"/>
                </a:cxn>
                <a:cxn ang="0">
                  <a:pos x="252" y="745"/>
                </a:cxn>
                <a:cxn ang="0">
                  <a:pos x="208" y="807"/>
                </a:cxn>
                <a:cxn ang="0">
                  <a:pos x="167" y="872"/>
                </a:cxn>
                <a:cxn ang="0">
                  <a:pos x="129" y="938"/>
                </a:cxn>
                <a:cxn ang="0">
                  <a:pos x="93" y="1007"/>
                </a:cxn>
                <a:cxn ang="0">
                  <a:pos x="59" y="1077"/>
                </a:cxn>
                <a:cxn ang="0">
                  <a:pos x="28" y="1148"/>
                </a:cxn>
                <a:cxn ang="0">
                  <a:pos x="0" y="1222"/>
                </a:cxn>
                <a:cxn ang="0">
                  <a:pos x="3336" y="1222"/>
                </a:cxn>
                <a:cxn ang="0">
                  <a:pos x="3308" y="1148"/>
                </a:cxn>
                <a:cxn ang="0">
                  <a:pos x="3277" y="1077"/>
                </a:cxn>
                <a:cxn ang="0">
                  <a:pos x="3243" y="1007"/>
                </a:cxn>
                <a:cxn ang="0">
                  <a:pos x="3207" y="938"/>
                </a:cxn>
                <a:cxn ang="0">
                  <a:pos x="3168" y="872"/>
                </a:cxn>
                <a:cxn ang="0">
                  <a:pos x="3127" y="807"/>
                </a:cxn>
                <a:cxn ang="0">
                  <a:pos x="3084" y="745"/>
                </a:cxn>
                <a:cxn ang="0">
                  <a:pos x="3038" y="684"/>
                </a:cxn>
                <a:cxn ang="0">
                  <a:pos x="2990" y="625"/>
                </a:cxn>
                <a:cxn ang="0">
                  <a:pos x="2940" y="569"/>
                </a:cxn>
                <a:cxn ang="0">
                  <a:pos x="2888" y="514"/>
                </a:cxn>
                <a:cxn ang="0">
                  <a:pos x="2834" y="462"/>
                </a:cxn>
                <a:cxn ang="0">
                  <a:pos x="2778" y="413"/>
                </a:cxn>
                <a:cxn ang="0">
                  <a:pos x="2720" y="365"/>
                </a:cxn>
                <a:cxn ang="0">
                  <a:pos x="2660" y="321"/>
                </a:cxn>
                <a:cxn ang="0">
                  <a:pos x="2598" y="279"/>
                </a:cxn>
                <a:cxn ang="0">
                  <a:pos x="2535" y="239"/>
                </a:cxn>
                <a:cxn ang="0">
                  <a:pos x="2470" y="202"/>
                </a:cxn>
                <a:cxn ang="0">
                  <a:pos x="2403" y="168"/>
                </a:cxn>
                <a:cxn ang="0">
                  <a:pos x="2335" y="137"/>
                </a:cxn>
                <a:cxn ang="0">
                  <a:pos x="2266" y="109"/>
                </a:cxn>
                <a:cxn ang="0">
                  <a:pos x="2195" y="84"/>
                </a:cxn>
                <a:cxn ang="0">
                  <a:pos x="2123" y="62"/>
                </a:cxn>
                <a:cxn ang="0">
                  <a:pos x="2050" y="44"/>
                </a:cxn>
                <a:cxn ang="0">
                  <a:pos x="1975" y="28"/>
                </a:cxn>
                <a:cxn ang="0">
                  <a:pos x="1900" y="16"/>
                </a:cxn>
                <a:cxn ang="0">
                  <a:pos x="1824" y="7"/>
                </a:cxn>
                <a:cxn ang="0">
                  <a:pos x="1746" y="2"/>
                </a:cxn>
                <a:cxn ang="0">
                  <a:pos x="1668" y="0"/>
                </a:cxn>
              </a:cxnLst>
              <a:rect l="0" t="0" r="r" b="b"/>
              <a:pathLst>
                <a:path w="3336" h="1222">
                  <a:moveTo>
                    <a:pt x="1668" y="0"/>
                  </a:moveTo>
                  <a:lnTo>
                    <a:pt x="1590" y="2"/>
                  </a:lnTo>
                  <a:lnTo>
                    <a:pt x="1512" y="7"/>
                  </a:lnTo>
                  <a:lnTo>
                    <a:pt x="1436" y="16"/>
                  </a:lnTo>
                  <a:lnTo>
                    <a:pt x="1360" y="28"/>
                  </a:lnTo>
                  <a:lnTo>
                    <a:pt x="1286" y="44"/>
                  </a:lnTo>
                  <a:lnTo>
                    <a:pt x="1213" y="62"/>
                  </a:lnTo>
                  <a:lnTo>
                    <a:pt x="1141" y="84"/>
                  </a:lnTo>
                  <a:lnTo>
                    <a:pt x="1070" y="109"/>
                  </a:lnTo>
                  <a:lnTo>
                    <a:pt x="1001" y="137"/>
                  </a:lnTo>
                  <a:lnTo>
                    <a:pt x="933" y="168"/>
                  </a:lnTo>
                  <a:lnTo>
                    <a:pt x="866" y="202"/>
                  </a:lnTo>
                  <a:lnTo>
                    <a:pt x="801" y="239"/>
                  </a:lnTo>
                  <a:lnTo>
                    <a:pt x="738" y="279"/>
                  </a:lnTo>
                  <a:lnTo>
                    <a:pt x="676" y="321"/>
                  </a:lnTo>
                  <a:lnTo>
                    <a:pt x="616" y="365"/>
                  </a:lnTo>
                  <a:lnTo>
                    <a:pt x="558" y="413"/>
                  </a:lnTo>
                  <a:lnTo>
                    <a:pt x="502" y="462"/>
                  </a:lnTo>
                  <a:lnTo>
                    <a:pt x="448" y="514"/>
                  </a:lnTo>
                  <a:lnTo>
                    <a:pt x="396" y="569"/>
                  </a:lnTo>
                  <a:lnTo>
                    <a:pt x="346" y="625"/>
                  </a:lnTo>
                  <a:lnTo>
                    <a:pt x="298" y="684"/>
                  </a:lnTo>
                  <a:lnTo>
                    <a:pt x="252" y="745"/>
                  </a:lnTo>
                  <a:lnTo>
                    <a:pt x="208" y="807"/>
                  </a:lnTo>
                  <a:lnTo>
                    <a:pt x="167" y="872"/>
                  </a:lnTo>
                  <a:lnTo>
                    <a:pt x="129" y="938"/>
                  </a:lnTo>
                  <a:lnTo>
                    <a:pt x="93" y="1007"/>
                  </a:lnTo>
                  <a:lnTo>
                    <a:pt x="59" y="1077"/>
                  </a:lnTo>
                  <a:lnTo>
                    <a:pt x="28" y="1148"/>
                  </a:lnTo>
                  <a:lnTo>
                    <a:pt x="0" y="1222"/>
                  </a:lnTo>
                  <a:lnTo>
                    <a:pt x="3336" y="1222"/>
                  </a:lnTo>
                  <a:lnTo>
                    <a:pt x="3308" y="1148"/>
                  </a:lnTo>
                  <a:lnTo>
                    <a:pt x="3277" y="1077"/>
                  </a:lnTo>
                  <a:lnTo>
                    <a:pt x="3243" y="1007"/>
                  </a:lnTo>
                  <a:lnTo>
                    <a:pt x="3207" y="938"/>
                  </a:lnTo>
                  <a:lnTo>
                    <a:pt x="3168" y="872"/>
                  </a:lnTo>
                  <a:lnTo>
                    <a:pt x="3127" y="807"/>
                  </a:lnTo>
                  <a:lnTo>
                    <a:pt x="3084" y="745"/>
                  </a:lnTo>
                  <a:lnTo>
                    <a:pt x="3038" y="684"/>
                  </a:lnTo>
                  <a:lnTo>
                    <a:pt x="2990" y="625"/>
                  </a:lnTo>
                  <a:lnTo>
                    <a:pt x="2940" y="569"/>
                  </a:lnTo>
                  <a:lnTo>
                    <a:pt x="2888" y="514"/>
                  </a:lnTo>
                  <a:lnTo>
                    <a:pt x="2834" y="462"/>
                  </a:lnTo>
                  <a:lnTo>
                    <a:pt x="2778" y="413"/>
                  </a:lnTo>
                  <a:lnTo>
                    <a:pt x="2720" y="365"/>
                  </a:lnTo>
                  <a:lnTo>
                    <a:pt x="2660" y="321"/>
                  </a:lnTo>
                  <a:lnTo>
                    <a:pt x="2598" y="279"/>
                  </a:lnTo>
                  <a:lnTo>
                    <a:pt x="2535" y="239"/>
                  </a:lnTo>
                  <a:lnTo>
                    <a:pt x="2470" y="202"/>
                  </a:lnTo>
                  <a:lnTo>
                    <a:pt x="2403" y="168"/>
                  </a:lnTo>
                  <a:lnTo>
                    <a:pt x="2335" y="137"/>
                  </a:lnTo>
                  <a:lnTo>
                    <a:pt x="2266" y="109"/>
                  </a:lnTo>
                  <a:lnTo>
                    <a:pt x="2195" y="84"/>
                  </a:lnTo>
                  <a:lnTo>
                    <a:pt x="2123" y="62"/>
                  </a:lnTo>
                  <a:lnTo>
                    <a:pt x="2050" y="44"/>
                  </a:lnTo>
                  <a:lnTo>
                    <a:pt x="1975" y="28"/>
                  </a:lnTo>
                  <a:lnTo>
                    <a:pt x="1900" y="16"/>
                  </a:lnTo>
                  <a:lnTo>
                    <a:pt x="1824" y="7"/>
                  </a:lnTo>
                  <a:lnTo>
                    <a:pt x="1746" y="2"/>
                  </a:lnTo>
                  <a:lnTo>
                    <a:pt x="166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a:p>
          </p:txBody>
        </p:sp>
      </p:grpSp>
      <p:pic>
        <p:nvPicPr>
          <p:cNvPr id="3" name="Picture 2">
            <a:extLst>
              <a:ext uri="{FF2B5EF4-FFF2-40B4-BE49-F238E27FC236}">
                <a16:creationId xmlns:a16="http://schemas.microsoft.com/office/drawing/2014/main" id="{0ED8FEDD-DB01-4AF0-B7A5-F3D2CA9840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92280" y="6227206"/>
            <a:ext cx="629076" cy="629076"/>
          </a:xfrm>
          <a:prstGeom prst="rect">
            <a:avLst/>
          </a:prstGeom>
        </p:spPr>
      </p:pic>
      <p:sp>
        <p:nvSpPr>
          <p:cNvPr id="17" name="Rectangle: Rounded Corners 16">
            <a:extLst>
              <a:ext uri="{FF2B5EF4-FFF2-40B4-BE49-F238E27FC236}">
                <a16:creationId xmlns:a16="http://schemas.microsoft.com/office/drawing/2014/main" id="{AA290BFC-9FB7-4F39-A1C9-69F82EC9C412}"/>
              </a:ext>
            </a:extLst>
          </p:cNvPr>
          <p:cNvSpPr/>
          <p:nvPr/>
        </p:nvSpPr>
        <p:spPr>
          <a:xfrm>
            <a:off x="827584" y="1497435"/>
            <a:ext cx="7488832" cy="1300095"/>
          </a:xfrm>
          <a:prstGeom prst="round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a:t>ALL</a:t>
            </a:r>
            <a:r>
              <a:rPr lang="en-AU" b="1" dirty="0">
                <a:solidFill>
                  <a:srgbClr val="7030A0"/>
                </a:solidFill>
              </a:rPr>
              <a:t> </a:t>
            </a:r>
            <a:r>
              <a:rPr lang="en-AU" dirty="0"/>
              <a:t>treatment, care and support provided to an involuntary* patient </a:t>
            </a:r>
          </a:p>
          <a:p>
            <a:pPr algn="ctr"/>
            <a:r>
              <a:rPr lang="en-AU" dirty="0"/>
              <a:t>(includes Community Treatment Orders) </a:t>
            </a:r>
          </a:p>
          <a:p>
            <a:pPr algn="ctr"/>
            <a:r>
              <a:rPr lang="en-AU" dirty="0"/>
              <a:t>The TSD Plan </a:t>
            </a:r>
            <a:r>
              <a:rPr lang="en-AU" b="1" dirty="0"/>
              <a:t>must</a:t>
            </a:r>
            <a:r>
              <a:rPr lang="en-AU" dirty="0"/>
              <a:t> outline the treatment and support that will </a:t>
            </a:r>
          </a:p>
          <a:p>
            <a:pPr algn="ctr"/>
            <a:r>
              <a:rPr lang="en-AU" dirty="0"/>
              <a:t>be provided to the patient while in hospital </a:t>
            </a:r>
          </a:p>
          <a:p>
            <a:pPr algn="ctr"/>
            <a:r>
              <a:rPr lang="en-AU" b="1" dirty="0"/>
              <a:t>and</a:t>
            </a:r>
            <a:r>
              <a:rPr lang="en-AU" dirty="0"/>
              <a:t> what will be offered after discharge</a:t>
            </a:r>
          </a:p>
        </p:txBody>
      </p:sp>
      <p:sp>
        <p:nvSpPr>
          <p:cNvPr id="2" name="TextBox 1">
            <a:extLst>
              <a:ext uri="{FF2B5EF4-FFF2-40B4-BE49-F238E27FC236}">
                <a16:creationId xmlns:a16="http://schemas.microsoft.com/office/drawing/2014/main" id="{F3FF0510-915C-42C4-8F13-2A8062899773}"/>
              </a:ext>
            </a:extLst>
          </p:cNvPr>
          <p:cNvSpPr txBox="1"/>
          <p:nvPr/>
        </p:nvSpPr>
        <p:spPr>
          <a:xfrm>
            <a:off x="971600" y="1591632"/>
            <a:ext cx="7128792" cy="1015663"/>
          </a:xfrm>
          <a:prstGeom prst="rect">
            <a:avLst/>
          </a:prstGeom>
          <a:noFill/>
        </p:spPr>
        <p:txBody>
          <a:bodyPr wrap="square" rtlCol="0">
            <a:spAutoFit/>
          </a:bodyPr>
          <a:lstStyle/>
          <a:p>
            <a:pPr algn="ctr"/>
            <a:r>
              <a:rPr lang="en-AU" b="1" dirty="0">
                <a:solidFill>
                  <a:srgbClr val="7030A0"/>
                </a:solidFill>
              </a:rPr>
              <a:t>Section (s)187(2)</a:t>
            </a:r>
          </a:p>
          <a:p>
            <a:pPr marL="285750" indent="-285750">
              <a:buFont typeface="Arial" panose="020B0604020202020204" pitchFamily="34" charset="0"/>
              <a:buChar char="•"/>
            </a:pPr>
            <a:r>
              <a:rPr lang="en-AU" sz="1400" dirty="0"/>
              <a:t>The plan </a:t>
            </a:r>
            <a:r>
              <a:rPr lang="en-AU" sz="1400" b="1" dirty="0"/>
              <a:t>must</a:t>
            </a:r>
            <a:r>
              <a:rPr lang="en-AU" sz="1400" dirty="0"/>
              <a:t> be prepared, reviewed and revised having regard to the Chief Psychiatrist’s guidelines.</a:t>
            </a:r>
          </a:p>
          <a:p>
            <a:pPr marL="285750" indent="-285750">
              <a:buFont typeface="Arial" panose="020B0604020202020204" pitchFamily="34" charset="0"/>
              <a:buChar char="•"/>
            </a:pPr>
            <a:r>
              <a:rPr lang="en-AU" sz="1400" dirty="0"/>
              <a:t>Check out the </a:t>
            </a:r>
            <a:r>
              <a:rPr lang="en-AU" sz="1400" b="1" dirty="0"/>
              <a:t>Guidelines and Standards </a:t>
            </a:r>
            <a:r>
              <a:rPr lang="en-AU" sz="1400" dirty="0"/>
              <a:t>at </a:t>
            </a:r>
            <a:r>
              <a:rPr lang="en-AU" sz="1400" dirty="0">
                <a:hlinkClick r:id="rId4"/>
              </a:rPr>
              <a:t>www.chiefpsychiatrist.wa.gov.au</a:t>
            </a:r>
            <a:r>
              <a:rPr lang="en-AU" sz="1400" dirty="0"/>
              <a:t> </a:t>
            </a: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6121" y="3789040"/>
            <a:ext cx="931503" cy="1300094"/>
          </a:xfrm>
          <a:prstGeom prst="rect">
            <a:avLst/>
          </a:prstGeom>
        </p:spPr>
      </p:pic>
      <p:sp>
        <p:nvSpPr>
          <p:cNvPr id="19" name="TextBox 18"/>
          <p:cNvSpPr txBox="1"/>
          <p:nvPr/>
        </p:nvSpPr>
        <p:spPr>
          <a:xfrm>
            <a:off x="1228941" y="3645024"/>
            <a:ext cx="7427451" cy="1446550"/>
          </a:xfrm>
          <a:prstGeom prst="rect">
            <a:avLst/>
          </a:prstGeom>
          <a:noFill/>
        </p:spPr>
        <p:txBody>
          <a:bodyPr wrap="square" rtlCol="0">
            <a:spAutoFit/>
          </a:bodyPr>
          <a:lstStyle/>
          <a:p>
            <a:r>
              <a:rPr lang="en-AU" b="1" i="1" dirty="0"/>
              <a:t>Who is the Chief Psychiatrist?  </a:t>
            </a:r>
            <a:r>
              <a:rPr lang="en-AU" sz="1400" dirty="0"/>
              <a:t>The Chief Psychiatrist (CP) is:</a:t>
            </a:r>
          </a:p>
          <a:p>
            <a:pPr marL="285750" indent="-285750">
              <a:buFont typeface="Arial" panose="020B0604020202020204" pitchFamily="34" charset="0"/>
              <a:buChar char="•"/>
            </a:pPr>
            <a:r>
              <a:rPr lang="en-AU" sz="1400" dirty="0"/>
              <a:t>an independent officer whose powers and duties are detailed in the Act; </a:t>
            </a:r>
            <a:r>
              <a:rPr lang="en-AU" sz="1400" b="1" dirty="0"/>
              <a:t> </a:t>
            </a:r>
          </a:p>
          <a:p>
            <a:pPr marL="285750" indent="-285750">
              <a:buFont typeface="Arial" panose="020B0604020202020204" pitchFamily="34" charset="0"/>
              <a:buChar char="•"/>
            </a:pPr>
            <a:r>
              <a:rPr lang="en-AU" sz="1400" dirty="0"/>
              <a:t>responsible for the treatment and care of patients of mental health services and  </a:t>
            </a:r>
          </a:p>
          <a:p>
            <a:pPr marL="285750" indent="-285750">
              <a:buFont typeface="Arial" panose="020B0604020202020204" pitchFamily="34" charset="0"/>
              <a:buChar char="•"/>
            </a:pPr>
            <a:r>
              <a:rPr lang="en-AU" sz="1400" dirty="0"/>
              <a:t>responsible for the monitoring of standards of care delivered throughout the State.  </a:t>
            </a:r>
          </a:p>
          <a:p>
            <a:r>
              <a:rPr lang="en-AU" sz="1400" dirty="0"/>
              <a:t>The CP and his team make up the Office of the Chief Psychiatrist (OCP).  </a:t>
            </a:r>
          </a:p>
          <a:p>
            <a:r>
              <a:rPr lang="en-AU" sz="1400" dirty="0"/>
              <a:t>Further information is available at </a:t>
            </a:r>
            <a:r>
              <a:rPr lang="en-AU" sz="1400" dirty="0">
                <a:hlinkClick r:id="rId4"/>
              </a:rPr>
              <a:t>www.chiefpsychiatrist.wa.gov.au</a:t>
            </a:r>
            <a:r>
              <a:rPr lang="en-AU" sz="1400" dirty="0"/>
              <a:t>.</a:t>
            </a:r>
          </a:p>
        </p:txBody>
      </p:sp>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49" y="74997"/>
            <a:ext cx="4371975" cy="1047750"/>
          </a:xfrm>
          <a:prstGeom prst="rect">
            <a:avLst/>
          </a:prstGeom>
        </p:spPr>
      </p:pic>
      <p:pic>
        <p:nvPicPr>
          <p:cNvPr id="14" name="Picture 13">
            <a:extLst>
              <a:ext uri="{FF2B5EF4-FFF2-40B4-BE49-F238E27FC236}">
                <a16:creationId xmlns:a16="http://schemas.microsoft.com/office/drawing/2014/main" id="{4F26555D-BB6F-41D4-B556-3F07F9CCE166}"/>
              </a:ext>
            </a:extLst>
          </p:cNvPr>
          <p:cNvPicPr>
            <a:picLocks noChangeAspect="1"/>
          </p:cNvPicPr>
          <p:nvPr/>
        </p:nvPicPr>
        <p:blipFill>
          <a:blip r:embed="rId7"/>
          <a:stretch>
            <a:fillRect/>
          </a:stretch>
        </p:blipFill>
        <p:spPr>
          <a:xfrm>
            <a:off x="4067944" y="6167144"/>
            <a:ext cx="2895851" cy="646232"/>
          </a:xfrm>
          <a:prstGeom prst="rect">
            <a:avLst/>
          </a:prstGeom>
        </p:spPr>
      </p:pic>
    </p:spTree>
    <p:extLst>
      <p:ext uri="{BB962C8B-B14F-4D97-AF65-F5344CB8AC3E}">
        <p14:creationId xmlns:p14="http://schemas.microsoft.com/office/powerpoint/2010/main" val="4005241946"/>
      </p:ext>
    </p:extLst>
  </p:cSld>
  <p:clrMapOvr>
    <a:masterClrMapping/>
  </p:clrMapOvr>
  <p:transition advTm="15725"/>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2007</TotalTime>
  <Words>2911</Words>
  <Application>Microsoft Office PowerPoint</Application>
  <PresentationFormat>On-screen Show (4:3)</PresentationFormat>
  <Paragraphs>232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Helena Pollard</dc:creator>
  <cp:lastModifiedBy>MD</cp:lastModifiedBy>
  <cp:revision>205</cp:revision>
  <cp:lastPrinted>2019-06-11T09:48:43Z</cp:lastPrinted>
  <dcterms:created xsi:type="dcterms:W3CDTF">2015-06-14T02:05:18Z</dcterms:created>
  <dcterms:modified xsi:type="dcterms:W3CDTF">2019-08-14T15:53:39Z</dcterms:modified>
</cp:coreProperties>
</file>